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305" r:id="rId2"/>
    <p:sldId id="268" r:id="rId3"/>
    <p:sldId id="257" r:id="rId4"/>
    <p:sldId id="259" r:id="rId5"/>
    <p:sldId id="306" r:id="rId6"/>
    <p:sldId id="307" r:id="rId7"/>
    <p:sldId id="308" r:id="rId8"/>
    <p:sldId id="262" r:id="rId9"/>
    <p:sldId id="263" r:id="rId10"/>
    <p:sldId id="264" r:id="rId11"/>
    <p:sldId id="296" r:id="rId12"/>
    <p:sldId id="304" r:id="rId13"/>
    <p:sldId id="267" r:id="rId14"/>
    <p:sldId id="269" r:id="rId15"/>
    <p:sldId id="271" r:id="rId16"/>
    <p:sldId id="272" r:id="rId17"/>
    <p:sldId id="273" r:id="rId18"/>
    <p:sldId id="274" r:id="rId19"/>
    <p:sldId id="275" r:id="rId20"/>
    <p:sldId id="277" r:id="rId21"/>
    <p:sldId id="279" r:id="rId22"/>
    <p:sldId id="280" r:id="rId23"/>
    <p:sldId id="284" r:id="rId24"/>
    <p:sldId id="281" r:id="rId25"/>
    <p:sldId id="282" r:id="rId26"/>
    <p:sldId id="287" r:id="rId27"/>
    <p:sldId id="286" r:id="rId28"/>
    <p:sldId id="289" r:id="rId29"/>
    <p:sldId id="300" r:id="rId30"/>
    <p:sldId id="291" r:id="rId31"/>
    <p:sldId id="292" r:id="rId32"/>
    <p:sldId id="309" r:id="rId33"/>
    <p:sldId id="310" r:id="rId34"/>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9"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_rels/data2.xml.rels><?xml version="1.0" encoding="UTF-8" standalone="yes"?>
<Relationships xmlns="http://schemas.openxmlformats.org/package/2006/relationships"><Relationship Id="rId1" Type="http://schemas.openxmlformats.org/officeDocument/2006/relationships/image" Target="../media/image3.png"/></Relationships>
</file>

<file path=ppt/diagrams/_rels/drawing2.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A11A46-EDE9-4DDF-875A-77228DDD0BA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3C41847F-001A-429F-8590-132EB313DB2F}">
      <dgm:prSet/>
      <dgm:spPr/>
      <dgm:t>
        <a:bodyPr/>
        <a:lstStyle/>
        <a:p>
          <a:pPr rtl="0"/>
          <a:r>
            <a:rPr lang="ru-RU" b="1" i="1" dirty="0">
              <a:latin typeface="Times New Roman" panose="02020603050405020304" pitchFamily="18" charset="0"/>
              <a:cs typeface="Times New Roman" panose="02020603050405020304" pitchFamily="18" charset="0"/>
            </a:rPr>
            <a:t>1) </a:t>
          </a:r>
          <a:r>
            <a:rPr lang="kk-KZ" b="1" i="1" dirty="0">
              <a:latin typeface="Times New Roman" panose="02020603050405020304" pitchFamily="18" charset="0"/>
              <a:cs typeface="Times New Roman" panose="02020603050405020304" pitchFamily="18" charset="0"/>
            </a:rPr>
            <a:t>Спартандық мемлекеттік тәрбие жүйесі</a:t>
          </a:r>
          <a:endParaRPr lang="ru-RU" i="1" dirty="0">
            <a:latin typeface="Times New Roman" panose="02020603050405020304" pitchFamily="18" charset="0"/>
            <a:cs typeface="Times New Roman" panose="02020603050405020304" pitchFamily="18" charset="0"/>
          </a:endParaRPr>
        </a:p>
      </dgm:t>
    </dgm:pt>
    <dgm:pt modelId="{124195F8-EEF6-4BD1-8F74-F63BF58ECA79}" type="parTrans" cxnId="{D3B048FB-8946-44B1-ABF7-E59DB16681CE}">
      <dgm:prSet/>
      <dgm:spPr/>
      <dgm:t>
        <a:bodyPr/>
        <a:lstStyle/>
        <a:p>
          <a:endParaRPr lang="ru-RU"/>
        </a:p>
      </dgm:t>
    </dgm:pt>
    <dgm:pt modelId="{54DADC96-5B87-4C6C-B2B0-DED118504D58}" type="sibTrans" cxnId="{D3B048FB-8946-44B1-ABF7-E59DB16681CE}">
      <dgm:prSet/>
      <dgm:spPr/>
      <dgm:t>
        <a:bodyPr/>
        <a:lstStyle/>
        <a:p>
          <a:endParaRPr lang="ru-RU"/>
        </a:p>
      </dgm:t>
    </dgm:pt>
    <dgm:pt modelId="{4AE5DB10-C131-4E75-9A36-3256D683FC79}">
      <dgm:prSet/>
      <dgm:spPr/>
      <dgm:t>
        <a:bodyPr/>
        <a:lstStyle/>
        <a:p>
          <a:pPr rtl="0"/>
          <a:r>
            <a:rPr lang="kk-KZ" b="1" i="1" dirty="0">
              <a:latin typeface="Times New Roman" panose="02020603050405020304" pitchFamily="18" charset="0"/>
              <a:cs typeface="Times New Roman" panose="02020603050405020304" pitchFamily="18" charset="0"/>
            </a:rPr>
            <a:t>2)Афиналық тәрбие жүйесі. </a:t>
          </a:r>
          <a:endParaRPr lang="ru-RU" i="1" dirty="0">
            <a:latin typeface="Times New Roman" panose="02020603050405020304" pitchFamily="18" charset="0"/>
            <a:cs typeface="Times New Roman" panose="02020603050405020304" pitchFamily="18" charset="0"/>
          </a:endParaRPr>
        </a:p>
      </dgm:t>
    </dgm:pt>
    <dgm:pt modelId="{9113829B-311E-47ED-A098-0D10C0FE26A3}" type="parTrans" cxnId="{DD29E7D9-F2DB-43D9-B66B-D4889949CC55}">
      <dgm:prSet/>
      <dgm:spPr/>
      <dgm:t>
        <a:bodyPr/>
        <a:lstStyle/>
        <a:p>
          <a:endParaRPr lang="ru-RU"/>
        </a:p>
      </dgm:t>
    </dgm:pt>
    <dgm:pt modelId="{D3B1CC5E-9756-4639-9AF3-0D7694C53E32}" type="sibTrans" cxnId="{DD29E7D9-F2DB-43D9-B66B-D4889949CC55}">
      <dgm:prSet/>
      <dgm:spPr/>
      <dgm:t>
        <a:bodyPr/>
        <a:lstStyle/>
        <a:p>
          <a:endParaRPr lang="ru-RU"/>
        </a:p>
      </dgm:t>
    </dgm:pt>
    <dgm:pt modelId="{DC11BBA0-B34C-4FC6-8B1D-FC2CFA1AD22C}" type="pres">
      <dgm:prSet presAssocID="{64A11A46-EDE9-4DDF-875A-77228DDD0BA6}" presName="linear" presStyleCnt="0">
        <dgm:presLayoutVars>
          <dgm:animLvl val="lvl"/>
          <dgm:resizeHandles val="exact"/>
        </dgm:presLayoutVars>
      </dgm:prSet>
      <dgm:spPr/>
    </dgm:pt>
    <dgm:pt modelId="{FA67A4C0-2178-471D-842E-615E9430A1E8}" type="pres">
      <dgm:prSet presAssocID="{3C41847F-001A-429F-8590-132EB313DB2F}" presName="parentText" presStyleLbl="node1" presStyleIdx="0" presStyleCnt="2">
        <dgm:presLayoutVars>
          <dgm:chMax val="0"/>
          <dgm:bulletEnabled val="1"/>
        </dgm:presLayoutVars>
      </dgm:prSet>
      <dgm:spPr/>
    </dgm:pt>
    <dgm:pt modelId="{C136D83D-03FD-4ACD-B7D7-EC8BDEA0BF20}" type="pres">
      <dgm:prSet presAssocID="{54DADC96-5B87-4C6C-B2B0-DED118504D58}" presName="spacer" presStyleCnt="0"/>
      <dgm:spPr/>
    </dgm:pt>
    <dgm:pt modelId="{DCC5DE4C-1DB3-442E-A150-E16F7D970078}" type="pres">
      <dgm:prSet presAssocID="{4AE5DB10-C131-4E75-9A36-3256D683FC79}" presName="parentText" presStyleLbl="node1" presStyleIdx="1" presStyleCnt="2">
        <dgm:presLayoutVars>
          <dgm:chMax val="0"/>
          <dgm:bulletEnabled val="1"/>
        </dgm:presLayoutVars>
      </dgm:prSet>
      <dgm:spPr/>
    </dgm:pt>
  </dgm:ptLst>
  <dgm:cxnLst>
    <dgm:cxn modelId="{4E60E10A-4847-450D-8B20-048D103C525D}" type="presOf" srcId="{4AE5DB10-C131-4E75-9A36-3256D683FC79}" destId="{DCC5DE4C-1DB3-442E-A150-E16F7D970078}" srcOrd="0" destOrd="0" presId="urn:microsoft.com/office/officeart/2005/8/layout/vList2"/>
    <dgm:cxn modelId="{3DE46D20-E666-484F-8760-85B0557DF619}" type="presOf" srcId="{3C41847F-001A-429F-8590-132EB313DB2F}" destId="{FA67A4C0-2178-471D-842E-615E9430A1E8}" srcOrd="0" destOrd="0" presId="urn:microsoft.com/office/officeart/2005/8/layout/vList2"/>
    <dgm:cxn modelId="{A09C5DBE-F842-4BB3-849E-801F8FB2A6CC}" type="presOf" srcId="{64A11A46-EDE9-4DDF-875A-77228DDD0BA6}" destId="{DC11BBA0-B34C-4FC6-8B1D-FC2CFA1AD22C}" srcOrd="0" destOrd="0" presId="urn:microsoft.com/office/officeart/2005/8/layout/vList2"/>
    <dgm:cxn modelId="{DD29E7D9-F2DB-43D9-B66B-D4889949CC55}" srcId="{64A11A46-EDE9-4DDF-875A-77228DDD0BA6}" destId="{4AE5DB10-C131-4E75-9A36-3256D683FC79}" srcOrd="1" destOrd="0" parTransId="{9113829B-311E-47ED-A098-0D10C0FE26A3}" sibTransId="{D3B1CC5E-9756-4639-9AF3-0D7694C53E32}"/>
    <dgm:cxn modelId="{D3B048FB-8946-44B1-ABF7-E59DB16681CE}" srcId="{64A11A46-EDE9-4DDF-875A-77228DDD0BA6}" destId="{3C41847F-001A-429F-8590-132EB313DB2F}" srcOrd="0" destOrd="0" parTransId="{124195F8-EEF6-4BD1-8F74-F63BF58ECA79}" sibTransId="{54DADC96-5B87-4C6C-B2B0-DED118504D58}"/>
    <dgm:cxn modelId="{1BF6BC66-B89C-49AB-8E7C-A19778F6391D}" type="presParOf" srcId="{DC11BBA0-B34C-4FC6-8B1D-FC2CFA1AD22C}" destId="{FA67A4C0-2178-471D-842E-615E9430A1E8}" srcOrd="0" destOrd="0" presId="urn:microsoft.com/office/officeart/2005/8/layout/vList2"/>
    <dgm:cxn modelId="{7F735EBB-2CF6-4008-A979-9ACAA1B8BD53}" type="presParOf" srcId="{DC11BBA0-B34C-4FC6-8B1D-FC2CFA1AD22C}" destId="{C136D83D-03FD-4ACD-B7D7-EC8BDEA0BF20}" srcOrd="1" destOrd="0" presId="urn:microsoft.com/office/officeart/2005/8/layout/vList2"/>
    <dgm:cxn modelId="{C296E409-5A4B-4D00-807C-79901E76A950}" type="presParOf" srcId="{DC11BBA0-B34C-4FC6-8B1D-FC2CFA1AD22C}" destId="{DCC5DE4C-1DB3-442E-A150-E16F7D97007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3E6722-43DA-4E36-B981-EF721C0ADBC1}" type="doc">
      <dgm:prSet loTypeId="urn:microsoft.com/office/officeart/2005/8/layout/hList2#1" loCatId="list" qsTypeId="urn:microsoft.com/office/officeart/2005/8/quickstyle/simple1" qsCatId="simple" csTypeId="urn:microsoft.com/office/officeart/2005/8/colors/accent1_2" csCatId="accent1" phldr="1"/>
      <dgm:spPr/>
      <dgm:t>
        <a:bodyPr/>
        <a:lstStyle/>
        <a:p>
          <a:endParaRPr lang="ru-RU"/>
        </a:p>
      </dgm:t>
    </dgm:pt>
    <dgm:pt modelId="{55A7B49D-44D1-427C-862B-197E87D33B0D}">
      <dgm:prSet/>
      <dgm:spPr/>
      <dgm:t>
        <a:bodyPr/>
        <a:lstStyle/>
        <a:p>
          <a:pPr algn="ctr" rtl="0"/>
          <a:r>
            <a:rPr lang="kk-KZ" b="1" dirty="0">
              <a:latin typeface="Times New Roman" panose="02020603050405020304" pitchFamily="18" charset="0"/>
              <a:cs typeface="Times New Roman" panose="02020603050405020304" pitchFamily="18" charset="0"/>
            </a:rPr>
            <a:t>Спартандық мемлекеттік тәрбие жүйесінің мақсаты – спартант балаларын әскери даярлығы күшті, шыныққан, табанды, болашақ құл иеленушілер етіп тәрбиелеу.</a:t>
          </a:r>
          <a:endParaRPr lang="ru-RU" b="1" dirty="0">
            <a:latin typeface="Times New Roman" panose="02020603050405020304" pitchFamily="18" charset="0"/>
            <a:cs typeface="Times New Roman" panose="02020603050405020304" pitchFamily="18" charset="0"/>
          </a:endParaRPr>
        </a:p>
      </dgm:t>
    </dgm:pt>
    <dgm:pt modelId="{EB3ADB4D-5A63-4B3D-A16D-D96A1F22EFB5}" type="parTrans" cxnId="{B026CA08-EF8A-4294-B991-BC557A1E15EC}">
      <dgm:prSet/>
      <dgm:spPr/>
      <dgm:t>
        <a:bodyPr/>
        <a:lstStyle/>
        <a:p>
          <a:endParaRPr lang="ru-RU"/>
        </a:p>
      </dgm:t>
    </dgm:pt>
    <dgm:pt modelId="{F3D6FB90-41EB-48E9-BBF1-B2517872CAD7}" type="sibTrans" cxnId="{B026CA08-EF8A-4294-B991-BC557A1E15EC}">
      <dgm:prSet/>
      <dgm:spPr/>
      <dgm:t>
        <a:bodyPr/>
        <a:lstStyle/>
        <a:p>
          <a:endParaRPr lang="ru-RU"/>
        </a:p>
      </dgm:t>
    </dgm:pt>
    <dgm:pt modelId="{B7E2E83E-D9BD-41CD-A249-AEA57CCDF9EF}">
      <dgm:prSet/>
      <dgm:spPr/>
      <dgm:t>
        <a:bodyPr/>
        <a:lstStyle/>
        <a:p>
          <a:pPr rtl="0"/>
          <a:r>
            <a:rPr lang="kk-KZ" dirty="0">
              <a:latin typeface="Times New Roman" panose="02020603050405020304" pitchFamily="18" charset="0"/>
              <a:cs typeface="Times New Roman" panose="02020603050405020304" pitchFamily="18" charset="0"/>
            </a:rPr>
            <a:t>Мемлекет балаларды туғаннан бастап бақылауда ұстаған, ақсақалдар жаңа туған баланы тексеріп, тек дендері сауларын ғана отбасына қайтарып беріп, әлсіздерін өлтіріп отырған;</a:t>
          </a:r>
          <a:endParaRPr lang="ru-RU" dirty="0">
            <a:latin typeface="Times New Roman" panose="02020603050405020304" pitchFamily="18" charset="0"/>
            <a:cs typeface="Times New Roman" panose="02020603050405020304" pitchFamily="18" charset="0"/>
          </a:endParaRPr>
        </a:p>
      </dgm:t>
    </dgm:pt>
    <dgm:pt modelId="{A599EE37-6C80-4175-89D0-2BC8C0935B31}" type="parTrans" cxnId="{9F8DD6CD-1CB9-412D-96FD-B303AACC1F5E}">
      <dgm:prSet/>
      <dgm:spPr/>
      <dgm:t>
        <a:bodyPr/>
        <a:lstStyle/>
        <a:p>
          <a:endParaRPr lang="ru-RU"/>
        </a:p>
      </dgm:t>
    </dgm:pt>
    <dgm:pt modelId="{2B390FFA-0E34-46C7-B3F1-08299D5AC61A}" type="sibTrans" cxnId="{9F8DD6CD-1CB9-412D-96FD-B303AACC1F5E}">
      <dgm:prSet/>
      <dgm:spPr/>
      <dgm:t>
        <a:bodyPr/>
        <a:lstStyle/>
        <a:p>
          <a:endParaRPr lang="ru-RU"/>
        </a:p>
      </dgm:t>
    </dgm:pt>
    <dgm:pt modelId="{5D51A0A0-3F02-4C9F-9C2C-A7C2F95FA800}">
      <dgm:prSet/>
      <dgm:spPr/>
      <dgm:t>
        <a:bodyPr/>
        <a:lstStyle/>
        <a:p>
          <a:pPr rtl="0"/>
          <a:r>
            <a:rPr lang="kk-KZ" dirty="0">
              <a:latin typeface="Times New Roman" panose="02020603050405020304" pitchFamily="18" charset="0"/>
              <a:cs typeface="Times New Roman" panose="02020603050405020304" pitchFamily="18" charset="0"/>
            </a:rPr>
            <a:t>балалар 7 жасқа дейін үйде тәрбиеленді;</a:t>
          </a:r>
          <a:endParaRPr lang="ru-RU" dirty="0">
            <a:latin typeface="Times New Roman" panose="02020603050405020304" pitchFamily="18" charset="0"/>
            <a:cs typeface="Times New Roman" panose="02020603050405020304" pitchFamily="18" charset="0"/>
          </a:endParaRPr>
        </a:p>
      </dgm:t>
    </dgm:pt>
    <dgm:pt modelId="{34AC60B5-4C64-46D8-BDDB-9B08CC6E5B36}" type="parTrans" cxnId="{268608E0-1FD5-4FD7-B29E-441ADC652600}">
      <dgm:prSet/>
      <dgm:spPr/>
      <dgm:t>
        <a:bodyPr/>
        <a:lstStyle/>
        <a:p>
          <a:endParaRPr lang="ru-RU"/>
        </a:p>
      </dgm:t>
    </dgm:pt>
    <dgm:pt modelId="{A8461383-6BD3-4BCB-8E68-D0DD5A4107CE}" type="sibTrans" cxnId="{268608E0-1FD5-4FD7-B29E-441ADC652600}">
      <dgm:prSet/>
      <dgm:spPr/>
      <dgm:t>
        <a:bodyPr/>
        <a:lstStyle/>
        <a:p>
          <a:endParaRPr lang="ru-RU"/>
        </a:p>
      </dgm:t>
    </dgm:pt>
    <dgm:pt modelId="{69668710-EDB5-42D0-8D1F-143478A708D4}">
      <dgm:prSet/>
      <dgm:spPr/>
      <dgm:t>
        <a:bodyPr/>
        <a:lstStyle/>
        <a:p>
          <a:pPr rtl="0"/>
          <a:r>
            <a:rPr lang="kk-KZ">
              <a:latin typeface="Times New Roman" panose="02020603050405020304" pitchFamily="18" charset="0"/>
              <a:cs typeface="Times New Roman" panose="02020603050405020304" pitchFamily="18" charset="0"/>
            </a:rPr>
            <a:t>7 жастан бастап мемлекеттік тәрбие мекемелерінде дене тәрбиесі  және әскери жаттығулармен айналысуына ерекше ден қойылды;</a:t>
          </a:r>
          <a:endParaRPr lang="ru-RU">
            <a:latin typeface="Times New Roman" panose="02020603050405020304" pitchFamily="18" charset="0"/>
            <a:cs typeface="Times New Roman" panose="02020603050405020304" pitchFamily="18" charset="0"/>
          </a:endParaRPr>
        </a:p>
      </dgm:t>
    </dgm:pt>
    <dgm:pt modelId="{3E63B18B-7876-4E5C-9783-EC7C79DD0E3E}" type="parTrans" cxnId="{808E9217-F958-4238-8655-9D461C10ED9E}">
      <dgm:prSet/>
      <dgm:spPr/>
      <dgm:t>
        <a:bodyPr/>
        <a:lstStyle/>
        <a:p>
          <a:endParaRPr lang="ru-RU"/>
        </a:p>
      </dgm:t>
    </dgm:pt>
    <dgm:pt modelId="{3C0185E4-B432-43EA-A212-E7B8CC94AF30}" type="sibTrans" cxnId="{808E9217-F958-4238-8655-9D461C10ED9E}">
      <dgm:prSet/>
      <dgm:spPr/>
      <dgm:t>
        <a:bodyPr/>
        <a:lstStyle/>
        <a:p>
          <a:endParaRPr lang="ru-RU"/>
        </a:p>
      </dgm:t>
    </dgm:pt>
    <dgm:pt modelId="{2CA05AC0-54F8-4347-9B3D-1D951D4CC89D}">
      <dgm:prSet/>
      <dgm:spPr/>
      <dgm:t>
        <a:bodyPr/>
        <a:lstStyle/>
        <a:p>
          <a:pPr rtl="0"/>
          <a:r>
            <a:rPr lang="kk-KZ" dirty="0">
              <a:latin typeface="Times New Roman" panose="02020603050405020304" pitchFamily="18" charset="0"/>
              <a:cs typeface="Times New Roman" panose="02020603050405020304" pitchFamily="18" charset="0"/>
            </a:rPr>
            <a:t>Балалардың денесін шынықтыру, аштыққа, суыққа, шөлге, қиыншылыққа төзімділікке үйрету көзделді;</a:t>
          </a:r>
          <a:endParaRPr lang="ru-RU" dirty="0">
            <a:latin typeface="Times New Roman" panose="02020603050405020304" pitchFamily="18" charset="0"/>
            <a:cs typeface="Times New Roman" panose="02020603050405020304" pitchFamily="18" charset="0"/>
          </a:endParaRPr>
        </a:p>
      </dgm:t>
    </dgm:pt>
    <dgm:pt modelId="{81174383-684F-40F0-9A4B-9FF777A9D799}" type="parTrans" cxnId="{646CF42E-89B6-4AD8-BCDF-1590B0632289}">
      <dgm:prSet/>
      <dgm:spPr/>
      <dgm:t>
        <a:bodyPr/>
        <a:lstStyle/>
        <a:p>
          <a:endParaRPr lang="ru-RU"/>
        </a:p>
      </dgm:t>
    </dgm:pt>
    <dgm:pt modelId="{88BE5E84-2511-463A-B231-34594D53CD9B}" type="sibTrans" cxnId="{646CF42E-89B6-4AD8-BCDF-1590B0632289}">
      <dgm:prSet/>
      <dgm:spPr/>
      <dgm:t>
        <a:bodyPr/>
        <a:lstStyle/>
        <a:p>
          <a:endParaRPr lang="ru-RU"/>
        </a:p>
      </dgm:t>
    </dgm:pt>
    <dgm:pt modelId="{884E9D4E-D5EC-4B51-896D-B4C180CFC25D}">
      <dgm:prSet/>
      <dgm:spPr/>
      <dgm:t>
        <a:bodyPr/>
        <a:lstStyle/>
        <a:p>
          <a:pPr rtl="0"/>
          <a:r>
            <a:rPr lang="kk-KZ">
              <a:latin typeface="Times New Roman" panose="02020603050405020304" pitchFamily="18" charset="0"/>
              <a:cs typeface="Times New Roman" panose="02020603050405020304" pitchFamily="18" charset="0"/>
            </a:rPr>
            <a:t>Жас спартиаттар жүгіруге, секіруге, найзаласуға, күресе білуге, жекпе-жек тәсілдерін меңгеруге, әскери әндер, саз айтуға, діни билер үйретілді;</a:t>
          </a:r>
          <a:endParaRPr lang="ru-RU">
            <a:latin typeface="Times New Roman" panose="02020603050405020304" pitchFamily="18" charset="0"/>
            <a:cs typeface="Times New Roman" panose="02020603050405020304" pitchFamily="18" charset="0"/>
          </a:endParaRPr>
        </a:p>
      </dgm:t>
    </dgm:pt>
    <dgm:pt modelId="{F0E59233-B883-4B20-87FD-72668010C5CF}" type="parTrans" cxnId="{9FAC0FFD-91F5-43A3-98B6-0A80EF8CC019}">
      <dgm:prSet/>
      <dgm:spPr/>
      <dgm:t>
        <a:bodyPr/>
        <a:lstStyle/>
        <a:p>
          <a:endParaRPr lang="ru-RU"/>
        </a:p>
      </dgm:t>
    </dgm:pt>
    <dgm:pt modelId="{5A8828F9-CDDF-4BCF-B0CB-8550FF4DED87}" type="sibTrans" cxnId="{9FAC0FFD-91F5-43A3-98B6-0A80EF8CC019}">
      <dgm:prSet/>
      <dgm:spPr/>
      <dgm:t>
        <a:bodyPr/>
        <a:lstStyle/>
        <a:p>
          <a:endParaRPr lang="ru-RU"/>
        </a:p>
      </dgm:t>
    </dgm:pt>
    <dgm:pt modelId="{6ED2FEDC-0E4B-4296-AD64-C05E745FFCAE}">
      <dgm:prSet/>
      <dgm:spPr/>
      <dgm:t>
        <a:bodyPr/>
        <a:lstStyle/>
        <a:p>
          <a:pPr rtl="0"/>
          <a:r>
            <a:rPr lang="kk-KZ">
              <a:latin typeface="Times New Roman" panose="02020603050405020304" pitchFamily="18" charset="0"/>
              <a:cs typeface="Times New Roman" panose="02020603050405020304" pitchFamily="18" charset="0"/>
            </a:rPr>
            <a:t>18-20 жаста эфебия, демек әскери қызмет атқаратын  топқа назар аударылды;</a:t>
          </a:r>
          <a:endParaRPr lang="ru-RU">
            <a:latin typeface="Times New Roman" panose="02020603050405020304" pitchFamily="18" charset="0"/>
            <a:cs typeface="Times New Roman" panose="02020603050405020304" pitchFamily="18" charset="0"/>
          </a:endParaRPr>
        </a:p>
      </dgm:t>
    </dgm:pt>
    <dgm:pt modelId="{6AD0ED30-3E28-4E33-B5F9-E99C1DDA5282}" type="parTrans" cxnId="{DE98635D-4CE5-4A9E-B990-6320A01EB16A}">
      <dgm:prSet/>
      <dgm:spPr/>
      <dgm:t>
        <a:bodyPr/>
        <a:lstStyle/>
        <a:p>
          <a:endParaRPr lang="ru-RU"/>
        </a:p>
      </dgm:t>
    </dgm:pt>
    <dgm:pt modelId="{6893DA13-D9AB-4E07-8849-5D7C5B93D74D}" type="sibTrans" cxnId="{DE98635D-4CE5-4A9E-B990-6320A01EB16A}">
      <dgm:prSet/>
      <dgm:spPr/>
      <dgm:t>
        <a:bodyPr/>
        <a:lstStyle/>
        <a:p>
          <a:endParaRPr lang="ru-RU"/>
        </a:p>
      </dgm:t>
    </dgm:pt>
    <dgm:pt modelId="{344DACFA-0FA8-4BF8-A984-0B8553148AEB}">
      <dgm:prSet/>
      <dgm:spPr/>
      <dgm:t>
        <a:bodyPr/>
        <a:lstStyle/>
        <a:p>
          <a:pPr rtl="0"/>
          <a:r>
            <a:rPr lang="kk-KZ">
              <a:latin typeface="Times New Roman" panose="02020603050405020304" pitchFamily="18" charset="0"/>
              <a:cs typeface="Times New Roman" panose="02020603050405020304" pitchFamily="18" charset="0"/>
            </a:rPr>
            <a:t>Қыз балаларға да әскери дене тәрбиесі берілді.</a:t>
          </a:r>
          <a:endParaRPr lang="ru-RU">
            <a:latin typeface="Times New Roman" panose="02020603050405020304" pitchFamily="18" charset="0"/>
            <a:cs typeface="Times New Roman" panose="02020603050405020304" pitchFamily="18" charset="0"/>
          </a:endParaRPr>
        </a:p>
      </dgm:t>
    </dgm:pt>
    <dgm:pt modelId="{4487245A-FCEE-4718-89EC-30EACE20070D}" type="parTrans" cxnId="{C98AA2AD-27EB-40EA-98F1-B2CFA940B705}">
      <dgm:prSet/>
      <dgm:spPr/>
      <dgm:t>
        <a:bodyPr/>
        <a:lstStyle/>
        <a:p>
          <a:endParaRPr lang="ru-RU"/>
        </a:p>
      </dgm:t>
    </dgm:pt>
    <dgm:pt modelId="{9E6ED6A3-AD0C-434D-B1DD-C2933D0BC93B}" type="sibTrans" cxnId="{C98AA2AD-27EB-40EA-98F1-B2CFA940B705}">
      <dgm:prSet/>
      <dgm:spPr/>
      <dgm:t>
        <a:bodyPr/>
        <a:lstStyle/>
        <a:p>
          <a:endParaRPr lang="ru-RU"/>
        </a:p>
      </dgm:t>
    </dgm:pt>
    <dgm:pt modelId="{1A8F173F-1EBB-4754-AC31-48B58C71E387}" type="pres">
      <dgm:prSet presAssocID="{ED3E6722-43DA-4E36-B981-EF721C0ADBC1}" presName="linearFlow" presStyleCnt="0">
        <dgm:presLayoutVars>
          <dgm:dir/>
          <dgm:animLvl val="lvl"/>
          <dgm:resizeHandles/>
        </dgm:presLayoutVars>
      </dgm:prSet>
      <dgm:spPr/>
    </dgm:pt>
    <dgm:pt modelId="{CD0A02D7-AFF0-4AA7-AE33-3EE16FEE1F19}" type="pres">
      <dgm:prSet presAssocID="{55A7B49D-44D1-427C-862B-197E87D33B0D}" presName="compositeNode" presStyleCnt="0">
        <dgm:presLayoutVars>
          <dgm:bulletEnabled val="1"/>
        </dgm:presLayoutVars>
      </dgm:prSet>
      <dgm:spPr/>
    </dgm:pt>
    <dgm:pt modelId="{181014E1-17A0-4694-969F-42BDC97BE460}" type="pres">
      <dgm:prSet presAssocID="{55A7B49D-44D1-427C-862B-197E87D33B0D}" presName="image" presStyleLbl="fgImgPlace1" presStyleIdx="0" presStyleCnt="1" custFlipVert="1" custScaleX="159342" custScaleY="33932" custLinFactNeighborX="-31502" custLinFactNeighborY="-23754"/>
      <dgm:spPr>
        <a:blipFill rotWithShape="1">
          <a:blip xmlns:r="http://schemas.openxmlformats.org/officeDocument/2006/relationships" r:embed="rId1"/>
          <a:stretch>
            <a:fillRect/>
          </a:stretch>
        </a:blipFill>
      </dgm:spPr>
    </dgm:pt>
    <dgm:pt modelId="{D14B7E06-7B2D-4EB2-9A2F-B55FE6AF44FE}" type="pres">
      <dgm:prSet presAssocID="{55A7B49D-44D1-427C-862B-197E87D33B0D}" presName="childNode" presStyleLbl="node1" presStyleIdx="0" presStyleCnt="1" custLinFactNeighborX="2949" custLinFactNeighborY="-20762">
        <dgm:presLayoutVars>
          <dgm:bulletEnabled val="1"/>
        </dgm:presLayoutVars>
      </dgm:prSet>
      <dgm:spPr/>
    </dgm:pt>
    <dgm:pt modelId="{DAB4B4D2-D536-4919-B87A-0C12B4DBBA02}" type="pres">
      <dgm:prSet presAssocID="{55A7B49D-44D1-427C-862B-197E87D33B0D}" presName="parentNode" presStyleLbl="revTx" presStyleIdx="0" presStyleCnt="1" custScaleX="212760" custScaleY="101947" custLinFactNeighborX="-29557" custLinFactNeighborY="-26604">
        <dgm:presLayoutVars>
          <dgm:chMax val="0"/>
          <dgm:bulletEnabled val="1"/>
        </dgm:presLayoutVars>
      </dgm:prSet>
      <dgm:spPr/>
    </dgm:pt>
  </dgm:ptLst>
  <dgm:cxnLst>
    <dgm:cxn modelId="{B026CA08-EF8A-4294-B991-BC557A1E15EC}" srcId="{ED3E6722-43DA-4E36-B981-EF721C0ADBC1}" destId="{55A7B49D-44D1-427C-862B-197E87D33B0D}" srcOrd="0" destOrd="0" parTransId="{EB3ADB4D-5A63-4B3D-A16D-D96A1F22EFB5}" sibTransId="{F3D6FB90-41EB-48E9-BBF1-B2517872CAD7}"/>
    <dgm:cxn modelId="{808E9217-F958-4238-8655-9D461C10ED9E}" srcId="{55A7B49D-44D1-427C-862B-197E87D33B0D}" destId="{69668710-EDB5-42D0-8D1F-143478A708D4}" srcOrd="2" destOrd="0" parTransId="{3E63B18B-7876-4E5C-9783-EC7C79DD0E3E}" sibTransId="{3C0185E4-B432-43EA-A212-E7B8CC94AF30}"/>
    <dgm:cxn modelId="{313C6227-4DC2-4DE8-A52E-435E4493EFEF}" type="presOf" srcId="{344DACFA-0FA8-4BF8-A984-0B8553148AEB}" destId="{D14B7E06-7B2D-4EB2-9A2F-B55FE6AF44FE}" srcOrd="0" destOrd="6" presId="urn:microsoft.com/office/officeart/2005/8/layout/hList2#1"/>
    <dgm:cxn modelId="{646CF42E-89B6-4AD8-BCDF-1590B0632289}" srcId="{55A7B49D-44D1-427C-862B-197E87D33B0D}" destId="{2CA05AC0-54F8-4347-9B3D-1D951D4CC89D}" srcOrd="3" destOrd="0" parTransId="{81174383-684F-40F0-9A4B-9FF777A9D799}" sibTransId="{88BE5E84-2511-463A-B231-34594D53CD9B}"/>
    <dgm:cxn modelId="{DE98635D-4CE5-4A9E-B990-6320A01EB16A}" srcId="{55A7B49D-44D1-427C-862B-197E87D33B0D}" destId="{6ED2FEDC-0E4B-4296-AD64-C05E745FFCAE}" srcOrd="5" destOrd="0" parTransId="{6AD0ED30-3E28-4E33-B5F9-E99C1DDA5282}" sibTransId="{6893DA13-D9AB-4E07-8849-5D7C5B93D74D}"/>
    <dgm:cxn modelId="{F1110B5E-DAFD-45DD-9106-FDECF9DEA273}" type="presOf" srcId="{6ED2FEDC-0E4B-4296-AD64-C05E745FFCAE}" destId="{D14B7E06-7B2D-4EB2-9A2F-B55FE6AF44FE}" srcOrd="0" destOrd="5" presId="urn:microsoft.com/office/officeart/2005/8/layout/hList2#1"/>
    <dgm:cxn modelId="{5D27FD53-8ED2-4183-B10F-B37E31CAA9F1}" type="presOf" srcId="{2CA05AC0-54F8-4347-9B3D-1D951D4CC89D}" destId="{D14B7E06-7B2D-4EB2-9A2F-B55FE6AF44FE}" srcOrd="0" destOrd="3" presId="urn:microsoft.com/office/officeart/2005/8/layout/hList2#1"/>
    <dgm:cxn modelId="{A9B04E81-22BA-4C10-A91C-6EBB7E6FDAF0}" type="presOf" srcId="{5D51A0A0-3F02-4C9F-9C2C-A7C2F95FA800}" destId="{D14B7E06-7B2D-4EB2-9A2F-B55FE6AF44FE}" srcOrd="0" destOrd="1" presId="urn:microsoft.com/office/officeart/2005/8/layout/hList2#1"/>
    <dgm:cxn modelId="{167F5791-20AA-4529-93CE-76F8E09B85E7}" type="presOf" srcId="{B7E2E83E-D9BD-41CD-A249-AEA57CCDF9EF}" destId="{D14B7E06-7B2D-4EB2-9A2F-B55FE6AF44FE}" srcOrd="0" destOrd="0" presId="urn:microsoft.com/office/officeart/2005/8/layout/hList2#1"/>
    <dgm:cxn modelId="{640E9DA8-A88C-48B8-8EB9-E8AD210CE261}" type="presOf" srcId="{ED3E6722-43DA-4E36-B981-EF721C0ADBC1}" destId="{1A8F173F-1EBB-4754-AC31-48B58C71E387}" srcOrd="0" destOrd="0" presId="urn:microsoft.com/office/officeart/2005/8/layout/hList2#1"/>
    <dgm:cxn modelId="{C98AA2AD-27EB-40EA-98F1-B2CFA940B705}" srcId="{55A7B49D-44D1-427C-862B-197E87D33B0D}" destId="{344DACFA-0FA8-4BF8-A984-0B8553148AEB}" srcOrd="6" destOrd="0" parTransId="{4487245A-FCEE-4718-89EC-30EACE20070D}" sibTransId="{9E6ED6A3-AD0C-434D-B1DD-C2933D0BC93B}"/>
    <dgm:cxn modelId="{61AC22B6-B68B-45DA-A676-DA64ECD0DD74}" type="presOf" srcId="{69668710-EDB5-42D0-8D1F-143478A708D4}" destId="{D14B7E06-7B2D-4EB2-9A2F-B55FE6AF44FE}" srcOrd="0" destOrd="2" presId="urn:microsoft.com/office/officeart/2005/8/layout/hList2#1"/>
    <dgm:cxn modelId="{9F8DD6CD-1CB9-412D-96FD-B303AACC1F5E}" srcId="{55A7B49D-44D1-427C-862B-197E87D33B0D}" destId="{B7E2E83E-D9BD-41CD-A249-AEA57CCDF9EF}" srcOrd="0" destOrd="0" parTransId="{A599EE37-6C80-4175-89D0-2BC8C0935B31}" sibTransId="{2B390FFA-0E34-46C7-B3F1-08299D5AC61A}"/>
    <dgm:cxn modelId="{A2619FD8-F12C-425B-AF40-CC749E683BF8}" type="presOf" srcId="{884E9D4E-D5EC-4B51-896D-B4C180CFC25D}" destId="{D14B7E06-7B2D-4EB2-9A2F-B55FE6AF44FE}" srcOrd="0" destOrd="4" presId="urn:microsoft.com/office/officeart/2005/8/layout/hList2#1"/>
    <dgm:cxn modelId="{268608E0-1FD5-4FD7-B29E-441ADC652600}" srcId="{55A7B49D-44D1-427C-862B-197E87D33B0D}" destId="{5D51A0A0-3F02-4C9F-9C2C-A7C2F95FA800}" srcOrd="1" destOrd="0" parTransId="{34AC60B5-4C64-46D8-BDDB-9B08CC6E5B36}" sibTransId="{A8461383-6BD3-4BCB-8E68-D0DD5A4107CE}"/>
    <dgm:cxn modelId="{BEFD0DFB-7835-4A2B-94E5-B962EE731DCB}" type="presOf" srcId="{55A7B49D-44D1-427C-862B-197E87D33B0D}" destId="{DAB4B4D2-D536-4919-B87A-0C12B4DBBA02}" srcOrd="0" destOrd="0" presId="urn:microsoft.com/office/officeart/2005/8/layout/hList2#1"/>
    <dgm:cxn modelId="{9FAC0FFD-91F5-43A3-98B6-0A80EF8CC019}" srcId="{55A7B49D-44D1-427C-862B-197E87D33B0D}" destId="{884E9D4E-D5EC-4B51-896D-B4C180CFC25D}" srcOrd="4" destOrd="0" parTransId="{F0E59233-B883-4B20-87FD-72668010C5CF}" sibTransId="{5A8828F9-CDDF-4BCF-B0CB-8550FF4DED87}"/>
    <dgm:cxn modelId="{66A6156D-BA16-48F4-A099-3F883F2B1D6C}" type="presParOf" srcId="{1A8F173F-1EBB-4754-AC31-48B58C71E387}" destId="{CD0A02D7-AFF0-4AA7-AE33-3EE16FEE1F19}" srcOrd="0" destOrd="0" presId="urn:microsoft.com/office/officeart/2005/8/layout/hList2#1"/>
    <dgm:cxn modelId="{682A5EC4-6381-47B0-9A1B-AB85482598AF}" type="presParOf" srcId="{CD0A02D7-AFF0-4AA7-AE33-3EE16FEE1F19}" destId="{181014E1-17A0-4694-969F-42BDC97BE460}" srcOrd="0" destOrd="0" presId="urn:microsoft.com/office/officeart/2005/8/layout/hList2#1"/>
    <dgm:cxn modelId="{78497B67-B670-408A-9E53-0889E3DB5FB5}" type="presParOf" srcId="{CD0A02D7-AFF0-4AA7-AE33-3EE16FEE1F19}" destId="{D14B7E06-7B2D-4EB2-9A2F-B55FE6AF44FE}" srcOrd="1" destOrd="0" presId="urn:microsoft.com/office/officeart/2005/8/layout/hList2#1"/>
    <dgm:cxn modelId="{B46F7935-5EA6-4168-9F57-103B4DBC8473}" type="presParOf" srcId="{CD0A02D7-AFF0-4AA7-AE33-3EE16FEE1F19}" destId="{DAB4B4D2-D536-4919-B87A-0C12B4DBBA02}" srcOrd="2" destOrd="0" presId="urn:microsoft.com/office/officeart/2005/8/layout/hList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5A7114-9E19-472A-95CC-EFA2803CB862}"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ru-RU"/>
        </a:p>
      </dgm:t>
    </dgm:pt>
    <dgm:pt modelId="{5481F237-0F68-435E-9FAF-B97EB2B1F706}">
      <dgm:prSet custT="1"/>
      <dgm:spPr/>
      <dgm:t>
        <a:bodyPr/>
        <a:lstStyle/>
        <a:p>
          <a:pPr rtl="0"/>
          <a:r>
            <a:rPr lang="ru-RU" sz="2400" b="1" i="1" dirty="0" err="1">
              <a:latin typeface="Times New Roman" panose="02020603050405020304" pitchFamily="18" charset="0"/>
              <a:cs typeface="Times New Roman" panose="02020603050405020304" pitchFamily="18" charset="0"/>
            </a:rPr>
            <a:t>Афиналық</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тәрбие</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жүйесінің</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б.з.д</a:t>
          </a:r>
          <a:r>
            <a:rPr lang="ru-RU" sz="2400" b="1" i="1" dirty="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V-VI </a:t>
          </a:r>
          <a:r>
            <a:rPr lang="ru-RU" sz="2400" b="1" i="1" dirty="0">
              <a:latin typeface="Times New Roman" panose="02020603050405020304" pitchFamily="18" charset="0"/>
              <a:cs typeface="Times New Roman" panose="02020603050405020304" pitchFamily="18" charset="0"/>
            </a:rPr>
            <a:t>ғ.) </a:t>
          </a:r>
          <a:r>
            <a:rPr lang="ru-RU" sz="2400" b="1" i="1" dirty="0" err="1">
              <a:latin typeface="Times New Roman" panose="02020603050405020304" pitchFamily="18" charset="0"/>
              <a:cs typeface="Times New Roman" panose="02020603050405020304" pitchFamily="18" charset="0"/>
            </a:rPr>
            <a:t>мақсаты</a:t>
          </a:r>
          <a:r>
            <a:rPr lang="ru-RU" sz="2400" b="1" i="1" dirty="0">
              <a:latin typeface="Times New Roman" panose="02020603050405020304" pitchFamily="18" charset="0"/>
              <a:cs typeface="Times New Roman" panose="02020603050405020304" pitchFamily="18" charset="0"/>
            </a:rPr>
            <a:t> - </a:t>
          </a:r>
          <a:r>
            <a:rPr lang="ru-RU" sz="2400" b="1" i="1" dirty="0" err="1">
              <a:latin typeface="Times New Roman" panose="02020603050405020304" pitchFamily="18" charset="0"/>
              <a:cs typeface="Times New Roman" panose="02020603050405020304" pitchFamily="18" charset="0"/>
            </a:rPr>
            <a:t>әскери</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жауынгерлер</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дайындау</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ғана</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емес</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білімді</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қабілетті</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жан-жақты</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үйлесімді</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дамыған</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жастарды</a:t>
          </a:r>
          <a:r>
            <a:rPr lang="ru-RU" sz="2400" b="1" i="1" dirty="0">
              <a:latin typeface="Times New Roman" panose="02020603050405020304" pitchFamily="18" charset="0"/>
              <a:cs typeface="Times New Roman" panose="02020603050405020304" pitchFamily="18" charset="0"/>
            </a:rPr>
            <a:t> </a:t>
          </a:r>
          <a:r>
            <a:rPr lang="ru-RU" sz="2400" b="1" i="1" dirty="0" err="1">
              <a:latin typeface="Times New Roman" panose="02020603050405020304" pitchFamily="18" charset="0"/>
              <a:cs typeface="Times New Roman" panose="02020603050405020304" pitchFamily="18" charset="0"/>
            </a:rPr>
            <a:t>тәрбиелеу</a:t>
          </a:r>
          <a:r>
            <a:rPr lang="ru-RU" sz="2400" b="1" i="1" dirty="0">
              <a:latin typeface="Times New Roman" panose="02020603050405020304" pitchFamily="18" charset="0"/>
              <a:cs typeface="Times New Roman" panose="02020603050405020304" pitchFamily="18" charset="0"/>
            </a:rPr>
            <a:t>.</a:t>
          </a:r>
        </a:p>
      </dgm:t>
    </dgm:pt>
    <dgm:pt modelId="{355BFE75-768F-453F-A4FB-A11D80470938}" type="parTrans" cxnId="{C00B52B9-158E-4E2C-B7CB-E87648BD4782}">
      <dgm:prSet/>
      <dgm:spPr/>
      <dgm:t>
        <a:bodyPr/>
        <a:lstStyle/>
        <a:p>
          <a:endParaRPr lang="ru-RU"/>
        </a:p>
      </dgm:t>
    </dgm:pt>
    <dgm:pt modelId="{578E373F-D9FC-45FC-BDFD-AA531D14EE6E}" type="sibTrans" cxnId="{C00B52B9-158E-4E2C-B7CB-E87648BD4782}">
      <dgm:prSet/>
      <dgm:spPr/>
      <dgm:t>
        <a:bodyPr/>
        <a:lstStyle/>
        <a:p>
          <a:endParaRPr lang="ru-RU"/>
        </a:p>
      </dgm:t>
    </dgm:pt>
    <dgm:pt modelId="{5AD239EC-A1A0-4764-82DF-5FDEF4C12F4F}">
      <dgm:prSet custT="1"/>
      <dgm:spPr/>
      <dgm:t>
        <a:bodyPr/>
        <a:lstStyle/>
        <a:p>
          <a:pPr rtl="0"/>
          <a:r>
            <a:rPr lang="ru-RU" sz="1600" dirty="0">
              <a:latin typeface="Times New Roman" panose="02020603050405020304" pitchFamily="18" charset="0"/>
              <a:cs typeface="Times New Roman" panose="02020603050405020304" pitchFamily="18" charset="0"/>
            </a:rPr>
            <a:t>7 </a:t>
          </a:r>
          <a:r>
            <a:rPr lang="ru-RU" sz="1600" dirty="0" err="1">
              <a:latin typeface="Times New Roman" panose="02020603050405020304" pitchFamily="18" charset="0"/>
              <a:cs typeface="Times New Roman" panose="02020603050405020304" pitchFamily="18" charset="0"/>
            </a:rPr>
            <a:t>жасқа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дейін</a:t>
          </a:r>
          <a:r>
            <a:rPr lang="ru-RU" sz="1600" dirty="0">
              <a:latin typeface="Times New Roman" panose="02020603050405020304" pitchFamily="18" charset="0"/>
              <a:cs typeface="Times New Roman" panose="02020603050405020304" pitchFamily="18" charset="0"/>
            </a:rPr>
            <a:t> ер </a:t>
          </a:r>
          <a:r>
            <a:rPr lang="ru-RU" sz="1600" dirty="0" err="1">
              <a:latin typeface="Times New Roman" panose="02020603050405020304" pitchFamily="18" charset="0"/>
              <a:cs typeface="Times New Roman" panose="02020603050405020304" pitchFamily="18" charset="0"/>
            </a:rPr>
            <a:t>балалар</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қыз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балалар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анасының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басшылығымен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үйде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тәрбиеленді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ісіне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бекітілген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құлдар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көмек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көрсетті</a:t>
          </a:r>
          <a:r>
            <a:rPr lang="ru-RU" sz="1600" dirty="0">
              <a:latin typeface="Times New Roman" panose="02020603050405020304" pitchFamily="18" charset="0"/>
              <a:cs typeface="Times New Roman" panose="02020603050405020304" pitchFamily="18" charset="0"/>
            </a:rPr>
            <a:t>;</a:t>
          </a:r>
        </a:p>
      </dgm:t>
    </dgm:pt>
    <dgm:pt modelId="{35F42AA5-9EA5-4E65-88CD-E865D2A6555B}" type="parTrans" cxnId="{616834D4-5266-4708-AF43-F6D206908069}">
      <dgm:prSet/>
      <dgm:spPr/>
      <dgm:t>
        <a:bodyPr/>
        <a:lstStyle/>
        <a:p>
          <a:endParaRPr lang="ru-RU"/>
        </a:p>
      </dgm:t>
    </dgm:pt>
    <dgm:pt modelId="{DA1D219F-06F7-4360-9E97-D43B7EC2C47F}" type="sibTrans" cxnId="{616834D4-5266-4708-AF43-F6D206908069}">
      <dgm:prSet/>
      <dgm:spPr/>
      <dgm:t>
        <a:bodyPr/>
        <a:lstStyle/>
        <a:p>
          <a:endParaRPr lang="ru-RU"/>
        </a:p>
      </dgm:t>
    </dgm:pt>
    <dgm:pt modelId="{9CC3EA6A-A866-4330-BAA0-058F5A5AD708}">
      <dgm:prSet/>
      <dgm:spPr/>
      <dgm:t>
        <a:bodyPr/>
        <a:lstStyle/>
        <a:p>
          <a:pPr rtl="0"/>
          <a:r>
            <a:rPr lang="ru-RU" b="0" i="0" dirty="0" err="1">
              <a:latin typeface="Times New Roman" panose="02020603050405020304" pitchFamily="18" charset="0"/>
              <a:cs typeface="Times New Roman" panose="02020603050405020304" pitchFamily="18" charset="0"/>
            </a:rPr>
            <a:t>Қыз</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балалар</a:t>
          </a:r>
          <a:r>
            <a:rPr lang="ru-RU" b="0" i="0" dirty="0">
              <a:latin typeface="Times New Roman" panose="02020603050405020304" pitchFamily="18" charset="0"/>
              <a:cs typeface="Times New Roman" panose="02020603050405020304" pitchFamily="18" charset="0"/>
            </a:rPr>
            <a:t> 7 </a:t>
          </a:r>
          <a:r>
            <a:rPr lang="ru-RU" b="0" i="0" dirty="0" err="1">
              <a:latin typeface="Times New Roman" panose="02020603050405020304" pitchFamily="18" charset="0"/>
              <a:cs typeface="Times New Roman" panose="02020603050405020304" pitchFamily="18" charset="0"/>
            </a:rPr>
            <a:t>жастан</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асқанда</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анасының</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басшылығымен</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үйде</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отбасы</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тәрбиесін</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жалғастырады</a:t>
          </a:r>
          <a:r>
            <a:rPr lang="ru-RU" b="0" i="0" dirty="0">
              <a:latin typeface="Times New Roman" panose="02020603050405020304" pitchFamily="18" charset="0"/>
              <a:cs typeface="Times New Roman" panose="02020603050405020304" pitchFamily="18" charset="0"/>
            </a:rPr>
            <a:t>; ер </a:t>
          </a:r>
          <a:r>
            <a:rPr lang="ru-RU" b="0" i="0" dirty="0" err="1">
              <a:latin typeface="Times New Roman" panose="02020603050405020304" pitchFamily="18" charset="0"/>
              <a:cs typeface="Times New Roman" panose="02020603050405020304" pitchFamily="18" charset="0"/>
            </a:rPr>
            <a:t>балалар</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үйде</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жекеменшік</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мектептерге</a:t>
          </a:r>
          <a:r>
            <a:rPr lang="ru-RU" b="0" i="0" dirty="0">
              <a:latin typeface="Times New Roman" panose="02020603050405020304" pitchFamily="18" charset="0"/>
              <a:cs typeface="Times New Roman" panose="02020603050405020304" pitchFamily="18" charset="0"/>
            </a:rPr>
            <a:t> </a:t>
          </a:r>
          <a:r>
            <a:rPr lang="ru-RU" b="0" i="0" dirty="0" err="1">
              <a:latin typeface="Times New Roman" panose="02020603050405020304" pitchFamily="18" charset="0"/>
              <a:cs typeface="Times New Roman" panose="02020603050405020304" pitchFamily="18" charset="0"/>
            </a:rPr>
            <a:t>қатысады</a:t>
          </a:r>
          <a:r>
            <a:rPr lang="ru-RU" b="0" i="0" dirty="0">
              <a:latin typeface="Times New Roman" panose="02020603050405020304" pitchFamily="18" charset="0"/>
              <a:cs typeface="Times New Roman" panose="02020603050405020304" pitchFamily="18" charset="0"/>
            </a:rPr>
            <a:t>;</a:t>
          </a:r>
        </a:p>
      </dgm:t>
    </dgm:pt>
    <dgm:pt modelId="{B206D569-FBC4-4D96-BF2C-0F1A233D266C}" type="parTrans" cxnId="{50AEECA1-6A60-4344-9836-89DB498B3ABC}">
      <dgm:prSet/>
      <dgm:spPr/>
      <dgm:t>
        <a:bodyPr/>
        <a:lstStyle/>
        <a:p>
          <a:endParaRPr lang="ru-RU"/>
        </a:p>
      </dgm:t>
    </dgm:pt>
    <dgm:pt modelId="{CF6D56E1-600D-40B3-B5A2-E7295454880F}" type="sibTrans" cxnId="{50AEECA1-6A60-4344-9836-89DB498B3ABC}">
      <dgm:prSet/>
      <dgm:spPr/>
      <dgm:t>
        <a:bodyPr/>
        <a:lstStyle/>
        <a:p>
          <a:endParaRPr lang="ru-RU"/>
        </a:p>
      </dgm:t>
    </dgm:pt>
    <dgm:pt modelId="{F5E7C85B-CDE8-4384-B71C-41957F0D809B}">
      <dgm:prSet custT="1"/>
      <dgm:spPr/>
      <dgm:t>
        <a:bodyPr/>
        <a:lstStyle/>
        <a:p>
          <a:pPr rtl="0"/>
          <a:r>
            <a:rPr lang="ru-RU" sz="1400" dirty="0">
              <a:latin typeface="Times New Roman" panose="02020603050405020304" pitchFamily="18" charset="0"/>
              <a:cs typeface="Times New Roman" panose="02020603050405020304" pitchFamily="18" charset="0"/>
            </a:rPr>
            <a:t>7-14 </a:t>
          </a:r>
          <a:r>
            <a:rPr lang="ru-RU" sz="1400" dirty="0" err="1">
              <a:latin typeface="Times New Roman" panose="02020603050405020304" pitchFamily="18" charset="0"/>
              <a:cs typeface="Times New Roman" panose="02020603050405020304" pitchFamily="18" charset="0"/>
            </a:rPr>
            <a:t>жас</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аралығында</a:t>
          </a:r>
          <a:r>
            <a:rPr lang="ru-RU" sz="1400" dirty="0">
              <a:latin typeface="Times New Roman" panose="02020603050405020304" pitchFamily="18" charset="0"/>
              <a:cs typeface="Times New Roman" panose="02020603050405020304" pitchFamily="18" charset="0"/>
            </a:rPr>
            <a:t> грамматист (</a:t>
          </a:r>
          <a:r>
            <a:rPr lang="ru-RU" sz="1400" dirty="0" err="1">
              <a:latin typeface="Times New Roman" panose="02020603050405020304" pitchFamily="18" charset="0"/>
              <a:cs typeface="Times New Roman" panose="02020603050405020304" pitchFamily="18" charset="0"/>
            </a:rPr>
            <a:t>оқу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жазу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санау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және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кифарист</a:t>
          </a:r>
          <a:r>
            <a:rPr lang="ru-RU" sz="1400" dirty="0">
              <a:latin typeface="Times New Roman" panose="02020603050405020304" pitchFamily="18" charset="0"/>
              <a:cs typeface="Times New Roman" panose="02020603050405020304" pitchFamily="18" charset="0"/>
            </a:rPr>
            <a:t> (саз, </a:t>
          </a:r>
          <a:r>
            <a:rPr lang="ru-RU" sz="1400" dirty="0" err="1">
              <a:latin typeface="Times New Roman" panose="02020603050405020304" pitchFamily="18" charset="0"/>
              <a:cs typeface="Times New Roman" panose="02020603050405020304" pitchFamily="18" charset="0"/>
            </a:rPr>
            <a:t>ән-күй</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тақпақ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айту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бөлімдерінен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тұратын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мусикалық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мусическая</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мектепке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барады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мұғалімдер</a:t>
          </a:r>
          <a:r>
            <a:rPr lang="ru-RU" sz="1400" dirty="0">
              <a:latin typeface="Times New Roman" panose="02020603050405020304" pitchFamily="18" charset="0"/>
              <a:cs typeface="Times New Roman" panose="02020603050405020304" pitchFamily="18" charset="0"/>
            </a:rPr>
            <a:t> – </a:t>
          </a:r>
          <a:r>
            <a:rPr lang="ru-RU" sz="1400" dirty="0" err="1">
              <a:latin typeface="Times New Roman" panose="02020603050405020304" pitchFamily="18" charset="0"/>
              <a:cs typeface="Times New Roman" panose="02020603050405020304" pitchFamily="18" charset="0"/>
            </a:rPr>
            <a:t>дидасколар</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деп</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аталды</a:t>
          </a:r>
          <a:r>
            <a:rPr lang="ru-RU" sz="1400" dirty="0">
              <a:latin typeface="Times New Roman" panose="02020603050405020304" pitchFamily="18" charset="0"/>
              <a:cs typeface="Times New Roman" panose="02020603050405020304" pitchFamily="18" charset="0"/>
            </a:rPr>
            <a:t>);</a:t>
          </a:r>
        </a:p>
      </dgm:t>
    </dgm:pt>
    <dgm:pt modelId="{BEE411AA-CF34-4F4C-8912-3DD73283D43F}" type="parTrans" cxnId="{77FB8B0E-70E6-4927-A909-DDFF2EF482FA}">
      <dgm:prSet/>
      <dgm:spPr/>
      <dgm:t>
        <a:bodyPr/>
        <a:lstStyle/>
        <a:p>
          <a:endParaRPr lang="ru-RU"/>
        </a:p>
      </dgm:t>
    </dgm:pt>
    <dgm:pt modelId="{5EC3BB2F-4D27-4646-B7E2-4CCCDD74F6E7}" type="sibTrans" cxnId="{77FB8B0E-70E6-4927-A909-DDFF2EF482FA}">
      <dgm:prSet/>
      <dgm:spPr/>
      <dgm:t>
        <a:bodyPr/>
        <a:lstStyle/>
        <a:p>
          <a:endParaRPr lang="ru-RU"/>
        </a:p>
      </dgm:t>
    </dgm:pt>
    <dgm:pt modelId="{2DF8F2B3-C3A7-4F9B-85C2-162542974211}">
      <dgm:prSet/>
      <dgm:spPr/>
      <dgm:t>
        <a:bodyPr/>
        <a:lstStyle/>
        <a:p>
          <a:endParaRPr lang="ru-RU"/>
        </a:p>
      </dgm:t>
    </dgm:pt>
    <dgm:pt modelId="{B260D4E0-F8A0-4C09-9110-6CE728624D79}" type="parTrans" cxnId="{4E6CAB85-B985-459D-81C8-7124E02F19B1}">
      <dgm:prSet/>
      <dgm:spPr/>
      <dgm:t>
        <a:bodyPr/>
        <a:lstStyle/>
        <a:p>
          <a:endParaRPr lang="ru-RU"/>
        </a:p>
      </dgm:t>
    </dgm:pt>
    <dgm:pt modelId="{B63A22F9-306E-418C-A56A-F490C14B0A84}" type="sibTrans" cxnId="{4E6CAB85-B985-459D-81C8-7124E02F19B1}">
      <dgm:prSet/>
      <dgm:spPr/>
      <dgm:t>
        <a:bodyPr/>
        <a:lstStyle/>
        <a:p>
          <a:endParaRPr lang="ru-RU"/>
        </a:p>
      </dgm:t>
    </dgm:pt>
    <dgm:pt modelId="{D7F7C283-FDEF-42BF-8133-CBD007A68136}">
      <dgm:prSet/>
      <dgm:spPr/>
      <dgm:t>
        <a:bodyPr/>
        <a:lstStyle/>
        <a:p>
          <a:endParaRPr lang="ru-RU"/>
        </a:p>
      </dgm:t>
    </dgm:pt>
    <dgm:pt modelId="{649A622E-117E-4ADE-9A17-90BCC9BE7079}" type="parTrans" cxnId="{2C920CF3-5DC7-4B8D-8279-20A87013165A}">
      <dgm:prSet/>
      <dgm:spPr/>
      <dgm:t>
        <a:bodyPr/>
        <a:lstStyle/>
        <a:p>
          <a:endParaRPr lang="ru-RU"/>
        </a:p>
      </dgm:t>
    </dgm:pt>
    <dgm:pt modelId="{45E1A742-58D5-4650-AC6D-D1387C2DE3ED}" type="sibTrans" cxnId="{2C920CF3-5DC7-4B8D-8279-20A87013165A}">
      <dgm:prSet/>
      <dgm:spPr/>
      <dgm:t>
        <a:bodyPr/>
        <a:lstStyle/>
        <a:p>
          <a:endParaRPr lang="ru-RU"/>
        </a:p>
      </dgm:t>
    </dgm:pt>
    <dgm:pt modelId="{ED889949-8769-4511-A175-761D986F8C2D}">
      <dgm:prSet/>
      <dgm:spPr/>
      <dgm:t>
        <a:bodyPr/>
        <a:lstStyle/>
        <a:p>
          <a:endParaRPr lang="ru-RU"/>
        </a:p>
      </dgm:t>
    </dgm:pt>
    <dgm:pt modelId="{0EB153BD-63F3-49AE-B33E-28A0F885700A}" type="parTrans" cxnId="{1107CEB7-6045-43B7-A4CB-B6E255EF35EC}">
      <dgm:prSet/>
      <dgm:spPr/>
      <dgm:t>
        <a:bodyPr/>
        <a:lstStyle/>
        <a:p>
          <a:endParaRPr lang="ru-RU"/>
        </a:p>
      </dgm:t>
    </dgm:pt>
    <dgm:pt modelId="{A9399B54-F139-42ED-A108-B2CF53B4D01E}" type="sibTrans" cxnId="{1107CEB7-6045-43B7-A4CB-B6E255EF35EC}">
      <dgm:prSet/>
      <dgm:spPr/>
      <dgm:t>
        <a:bodyPr/>
        <a:lstStyle/>
        <a:p>
          <a:endParaRPr lang="ru-RU"/>
        </a:p>
      </dgm:t>
    </dgm:pt>
    <dgm:pt modelId="{76034735-70E6-4BC4-89B3-437BB22B97BD}">
      <dgm:prSet/>
      <dgm:spPr/>
      <dgm:t>
        <a:bodyPr/>
        <a:lstStyle/>
        <a:p>
          <a:endParaRPr lang="ru-RU"/>
        </a:p>
      </dgm:t>
    </dgm:pt>
    <dgm:pt modelId="{DBF43D36-45C8-49D3-AE59-F775330492EA}" type="parTrans" cxnId="{6219B56A-95B2-45D0-888E-8BD6D8DDD5B0}">
      <dgm:prSet/>
      <dgm:spPr/>
      <dgm:t>
        <a:bodyPr/>
        <a:lstStyle/>
        <a:p>
          <a:endParaRPr lang="ru-RU"/>
        </a:p>
      </dgm:t>
    </dgm:pt>
    <dgm:pt modelId="{7C1C18E6-40BF-48C9-87FB-06C1CA412EA5}" type="sibTrans" cxnId="{6219B56A-95B2-45D0-888E-8BD6D8DDD5B0}">
      <dgm:prSet/>
      <dgm:spPr/>
      <dgm:t>
        <a:bodyPr/>
        <a:lstStyle/>
        <a:p>
          <a:endParaRPr lang="ru-RU"/>
        </a:p>
      </dgm:t>
    </dgm:pt>
    <dgm:pt modelId="{C93FD22A-5101-4698-98C6-3A952182A172}" type="pres">
      <dgm:prSet presAssocID="{235A7114-9E19-472A-95CC-EFA2803CB862}" presName="matrix" presStyleCnt="0">
        <dgm:presLayoutVars>
          <dgm:chMax val="1"/>
          <dgm:dir/>
          <dgm:resizeHandles val="exact"/>
        </dgm:presLayoutVars>
      </dgm:prSet>
      <dgm:spPr/>
    </dgm:pt>
    <dgm:pt modelId="{68CEC1EA-B006-4AEB-BA79-8E28B3807B43}" type="pres">
      <dgm:prSet presAssocID="{235A7114-9E19-472A-95CC-EFA2803CB862}" presName="diamond" presStyleLbl="bgShp" presStyleIdx="0" presStyleCnt="1"/>
      <dgm:spPr/>
    </dgm:pt>
    <dgm:pt modelId="{66C751A6-7938-4625-8DF6-2942CA6D4141}" type="pres">
      <dgm:prSet presAssocID="{235A7114-9E19-472A-95CC-EFA2803CB862}" presName="quad1" presStyleLbl="node1" presStyleIdx="0" presStyleCnt="4" custScaleX="450465" custLinFactNeighborX="8728" custLinFactNeighborY="-12534">
        <dgm:presLayoutVars>
          <dgm:chMax val="0"/>
          <dgm:chPref val="0"/>
          <dgm:bulletEnabled val="1"/>
        </dgm:presLayoutVars>
      </dgm:prSet>
      <dgm:spPr/>
    </dgm:pt>
    <dgm:pt modelId="{4AA832B6-2ACD-4FD1-9235-3FA79B3532C1}" type="pres">
      <dgm:prSet presAssocID="{235A7114-9E19-472A-95CC-EFA2803CB862}" presName="quad2" presStyleLbl="node1" presStyleIdx="1" presStyleCnt="4" custScaleX="130563" custScaleY="122024" custLinFactY="8001" custLinFactNeighborX="39897" custLinFactNeighborY="100000">
        <dgm:presLayoutVars>
          <dgm:chMax val="0"/>
          <dgm:chPref val="0"/>
          <dgm:bulletEnabled val="1"/>
        </dgm:presLayoutVars>
      </dgm:prSet>
      <dgm:spPr/>
    </dgm:pt>
    <dgm:pt modelId="{7F4E9DC8-83DB-43AD-8AB7-5EE6F18FC55D}" type="pres">
      <dgm:prSet presAssocID="{235A7114-9E19-472A-95CC-EFA2803CB862}" presName="quad3" presStyleLbl="node1" presStyleIdx="2" presStyleCnt="4" custScaleX="147642" custScaleY="122024" custLinFactX="-59828" custLinFactNeighborX="-100000" custLinFactNeighborY="-3961">
        <dgm:presLayoutVars>
          <dgm:chMax val="0"/>
          <dgm:chPref val="0"/>
          <dgm:bulletEnabled val="1"/>
        </dgm:presLayoutVars>
      </dgm:prSet>
      <dgm:spPr/>
    </dgm:pt>
    <dgm:pt modelId="{8BD619C0-2E14-4AA0-90C3-E1F83E4F73DA}" type="pres">
      <dgm:prSet presAssocID="{235A7114-9E19-472A-95CC-EFA2803CB862}" presName="quad4" presStyleLbl="node1" presStyleIdx="3" presStyleCnt="4" custScaleX="139102" custScaleY="122024" custLinFactX="-5272" custLinFactNeighborX="-100000" custLinFactNeighborY="-3961">
        <dgm:presLayoutVars>
          <dgm:chMax val="0"/>
          <dgm:chPref val="0"/>
          <dgm:bulletEnabled val="1"/>
        </dgm:presLayoutVars>
      </dgm:prSet>
      <dgm:spPr/>
    </dgm:pt>
  </dgm:ptLst>
  <dgm:cxnLst>
    <dgm:cxn modelId="{DDCD3F0C-167D-4715-9112-76F50B47D0E4}" type="presOf" srcId="{235A7114-9E19-472A-95CC-EFA2803CB862}" destId="{C93FD22A-5101-4698-98C6-3A952182A172}" srcOrd="0" destOrd="0" presId="urn:microsoft.com/office/officeart/2005/8/layout/matrix3"/>
    <dgm:cxn modelId="{77FB8B0E-70E6-4927-A909-DDFF2EF482FA}" srcId="{235A7114-9E19-472A-95CC-EFA2803CB862}" destId="{F5E7C85B-CDE8-4384-B71C-41957F0D809B}" srcOrd="3" destOrd="0" parTransId="{BEE411AA-CF34-4F4C-8912-3DD73283D43F}" sibTransId="{5EC3BB2F-4D27-4646-B7E2-4CCCDD74F6E7}"/>
    <dgm:cxn modelId="{B3D0A10E-8247-43C9-B6FA-166FF1D2D3A3}" type="presOf" srcId="{F5E7C85B-CDE8-4384-B71C-41957F0D809B}" destId="{8BD619C0-2E14-4AA0-90C3-E1F83E4F73DA}" srcOrd="0" destOrd="0" presId="urn:microsoft.com/office/officeart/2005/8/layout/matrix3"/>
    <dgm:cxn modelId="{6219B56A-95B2-45D0-888E-8BD6D8DDD5B0}" srcId="{235A7114-9E19-472A-95CC-EFA2803CB862}" destId="{76034735-70E6-4BC4-89B3-437BB22B97BD}" srcOrd="7" destOrd="0" parTransId="{DBF43D36-45C8-49D3-AE59-F775330492EA}" sibTransId="{7C1C18E6-40BF-48C9-87FB-06C1CA412EA5}"/>
    <dgm:cxn modelId="{E70BC24B-1D98-491F-9F61-C902915077F5}" type="presOf" srcId="{5AD239EC-A1A0-4764-82DF-5FDEF4C12F4F}" destId="{4AA832B6-2ACD-4FD1-9235-3FA79B3532C1}" srcOrd="0" destOrd="0" presId="urn:microsoft.com/office/officeart/2005/8/layout/matrix3"/>
    <dgm:cxn modelId="{5ED5D05A-B3DF-4604-A99C-C33C39F05107}" type="presOf" srcId="{5481F237-0F68-435E-9FAF-B97EB2B1F706}" destId="{66C751A6-7938-4625-8DF6-2942CA6D4141}" srcOrd="0" destOrd="0" presId="urn:microsoft.com/office/officeart/2005/8/layout/matrix3"/>
    <dgm:cxn modelId="{4E6CAB85-B985-459D-81C8-7124E02F19B1}" srcId="{235A7114-9E19-472A-95CC-EFA2803CB862}" destId="{2DF8F2B3-C3A7-4F9B-85C2-162542974211}" srcOrd="4" destOrd="0" parTransId="{B260D4E0-F8A0-4C09-9110-6CE728624D79}" sibTransId="{B63A22F9-306E-418C-A56A-F490C14B0A84}"/>
    <dgm:cxn modelId="{50AEECA1-6A60-4344-9836-89DB498B3ABC}" srcId="{235A7114-9E19-472A-95CC-EFA2803CB862}" destId="{9CC3EA6A-A866-4330-BAA0-058F5A5AD708}" srcOrd="2" destOrd="0" parTransId="{B206D569-FBC4-4D96-BF2C-0F1A233D266C}" sibTransId="{CF6D56E1-600D-40B3-B5A2-E7295454880F}"/>
    <dgm:cxn modelId="{1107CEB7-6045-43B7-A4CB-B6E255EF35EC}" srcId="{235A7114-9E19-472A-95CC-EFA2803CB862}" destId="{ED889949-8769-4511-A175-761D986F8C2D}" srcOrd="6" destOrd="0" parTransId="{0EB153BD-63F3-49AE-B33E-28A0F885700A}" sibTransId="{A9399B54-F139-42ED-A108-B2CF53B4D01E}"/>
    <dgm:cxn modelId="{C00B52B9-158E-4E2C-B7CB-E87648BD4782}" srcId="{235A7114-9E19-472A-95CC-EFA2803CB862}" destId="{5481F237-0F68-435E-9FAF-B97EB2B1F706}" srcOrd="0" destOrd="0" parTransId="{355BFE75-768F-453F-A4FB-A11D80470938}" sibTransId="{578E373F-D9FC-45FC-BDFD-AA531D14EE6E}"/>
    <dgm:cxn modelId="{2D6DFDC8-6F48-4685-A0DC-678E69FF16C2}" type="presOf" srcId="{9CC3EA6A-A866-4330-BAA0-058F5A5AD708}" destId="{7F4E9DC8-83DB-43AD-8AB7-5EE6F18FC55D}" srcOrd="0" destOrd="0" presId="urn:microsoft.com/office/officeart/2005/8/layout/matrix3"/>
    <dgm:cxn modelId="{616834D4-5266-4708-AF43-F6D206908069}" srcId="{235A7114-9E19-472A-95CC-EFA2803CB862}" destId="{5AD239EC-A1A0-4764-82DF-5FDEF4C12F4F}" srcOrd="1" destOrd="0" parTransId="{35F42AA5-9EA5-4E65-88CD-E865D2A6555B}" sibTransId="{DA1D219F-06F7-4360-9E97-D43B7EC2C47F}"/>
    <dgm:cxn modelId="{2C920CF3-5DC7-4B8D-8279-20A87013165A}" srcId="{235A7114-9E19-472A-95CC-EFA2803CB862}" destId="{D7F7C283-FDEF-42BF-8133-CBD007A68136}" srcOrd="5" destOrd="0" parTransId="{649A622E-117E-4ADE-9A17-90BCC9BE7079}" sibTransId="{45E1A742-58D5-4650-AC6D-D1387C2DE3ED}"/>
    <dgm:cxn modelId="{D299F664-691E-4E89-B9AD-52A900760C21}" type="presParOf" srcId="{C93FD22A-5101-4698-98C6-3A952182A172}" destId="{68CEC1EA-B006-4AEB-BA79-8E28B3807B43}" srcOrd="0" destOrd="0" presId="urn:microsoft.com/office/officeart/2005/8/layout/matrix3"/>
    <dgm:cxn modelId="{8037A7A2-CF01-4752-86B0-BE51AA39EF2C}" type="presParOf" srcId="{C93FD22A-5101-4698-98C6-3A952182A172}" destId="{66C751A6-7938-4625-8DF6-2942CA6D4141}" srcOrd="1" destOrd="0" presId="urn:microsoft.com/office/officeart/2005/8/layout/matrix3"/>
    <dgm:cxn modelId="{F68E66F5-9769-4DBE-8460-EA84AED97E74}" type="presParOf" srcId="{C93FD22A-5101-4698-98C6-3A952182A172}" destId="{4AA832B6-2ACD-4FD1-9235-3FA79B3532C1}" srcOrd="2" destOrd="0" presId="urn:microsoft.com/office/officeart/2005/8/layout/matrix3"/>
    <dgm:cxn modelId="{08A4303B-4CC5-402E-8DCE-55AC18CEDA26}" type="presParOf" srcId="{C93FD22A-5101-4698-98C6-3A952182A172}" destId="{7F4E9DC8-83DB-43AD-8AB7-5EE6F18FC55D}" srcOrd="3" destOrd="0" presId="urn:microsoft.com/office/officeart/2005/8/layout/matrix3"/>
    <dgm:cxn modelId="{39003F9B-6BA6-4067-AFCC-2F56789A5B4E}" type="presParOf" srcId="{C93FD22A-5101-4698-98C6-3A952182A172}" destId="{8BD619C0-2E14-4AA0-90C3-E1F83E4F73DA}"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4EF51B-241E-4BB0-AA16-398801EBF34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E5C416A5-EB2C-41DA-8EFE-B56795BDE629}">
      <dgm:prSet/>
      <dgm:spPr/>
      <dgm:t>
        <a:bodyPr/>
        <a:lstStyle/>
        <a:p>
          <a:pPr rtl="0"/>
          <a:r>
            <a:rPr lang="kk-KZ" dirty="0"/>
            <a:t>Ертедегі ғұлама грек ойшылдары Сократ, Платон, Демокрит, Аристотель және т.б. Грецияда педагогикалық ойлардың пайда болуында және қалыптасуында ерекше орын алады.</a:t>
          </a:r>
          <a:endParaRPr lang="ru-RU" dirty="0"/>
        </a:p>
      </dgm:t>
    </dgm:pt>
    <dgm:pt modelId="{1A58052F-5295-47EC-8428-5AB025318DBE}" type="parTrans" cxnId="{F1E499F6-D968-44D1-9006-802919DB5C53}">
      <dgm:prSet/>
      <dgm:spPr/>
      <dgm:t>
        <a:bodyPr/>
        <a:lstStyle/>
        <a:p>
          <a:endParaRPr lang="ru-RU"/>
        </a:p>
      </dgm:t>
    </dgm:pt>
    <dgm:pt modelId="{4FC6BB70-CFC8-49FF-B56D-847FF01E5867}" type="sibTrans" cxnId="{F1E499F6-D968-44D1-9006-802919DB5C53}">
      <dgm:prSet/>
      <dgm:spPr/>
      <dgm:t>
        <a:bodyPr/>
        <a:lstStyle/>
        <a:p>
          <a:endParaRPr lang="ru-RU"/>
        </a:p>
      </dgm:t>
    </dgm:pt>
    <dgm:pt modelId="{DF9BD7AE-D883-4ACD-A587-24E5A5DDEE67}">
      <dgm:prSet/>
      <dgm:spPr/>
      <dgm:t>
        <a:bodyPr/>
        <a:lstStyle/>
        <a:p>
          <a:pPr rtl="0"/>
          <a:r>
            <a:rPr lang="kk-KZ" b="1" dirty="0"/>
            <a:t>Демокрит</a:t>
          </a:r>
          <a:r>
            <a:rPr lang="kk-KZ" dirty="0"/>
            <a:t> (б.э.д. 460-370ж.) - философ-материалист, атомистік теорияның негізін салушы:</a:t>
          </a:r>
          <a:endParaRPr lang="ru-RU" dirty="0"/>
        </a:p>
      </dgm:t>
    </dgm:pt>
    <dgm:pt modelId="{CFDD652B-F1A5-4E7F-A6FF-10E7DB1B8DAF}" type="parTrans" cxnId="{9D4A0074-6EEC-4350-B74E-31CF6AAA8AA1}">
      <dgm:prSet/>
      <dgm:spPr/>
      <dgm:t>
        <a:bodyPr/>
        <a:lstStyle/>
        <a:p>
          <a:endParaRPr lang="ru-RU"/>
        </a:p>
      </dgm:t>
    </dgm:pt>
    <dgm:pt modelId="{386BA062-B800-4643-A1D4-6FC11C8B70FA}" type="sibTrans" cxnId="{9D4A0074-6EEC-4350-B74E-31CF6AAA8AA1}">
      <dgm:prSet/>
      <dgm:spPr/>
      <dgm:t>
        <a:bodyPr/>
        <a:lstStyle/>
        <a:p>
          <a:endParaRPr lang="ru-RU"/>
        </a:p>
      </dgm:t>
    </dgm:pt>
    <dgm:pt modelId="{F7340E02-3501-424D-AEC3-5536FD4D9E80}">
      <dgm:prSet/>
      <dgm:spPr/>
      <dgm:t>
        <a:bodyPr/>
        <a:lstStyle/>
        <a:p>
          <a:pPr rtl="0"/>
          <a:r>
            <a:rPr lang="kk-KZ"/>
            <a:t>Жеке тұлға дамуның материалистік тұжырымдамасын ұсынды. Ол дүние материалдық, бір-бірінен түрі және жағдайы жағынан ерекшеленетін атомдардан тұрады. Организмнің өмірі мен өлімі атомдардың бірігуіне және ыдырауына әкеледі;</a:t>
          </a:r>
          <a:endParaRPr lang="ru-RU"/>
        </a:p>
      </dgm:t>
    </dgm:pt>
    <dgm:pt modelId="{CAB2229A-7B43-46CB-8EF4-D3A0796D6A40}" type="parTrans" cxnId="{D6AABBA0-0E29-45D3-831D-4665095582A0}">
      <dgm:prSet/>
      <dgm:spPr/>
      <dgm:t>
        <a:bodyPr/>
        <a:lstStyle/>
        <a:p>
          <a:endParaRPr lang="ru-RU"/>
        </a:p>
      </dgm:t>
    </dgm:pt>
    <dgm:pt modelId="{0B06B5DE-C13B-4870-9F21-CA5E2C92F5DB}" type="sibTrans" cxnId="{D6AABBA0-0E29-45D3-831D-4665095582A0}">
      <dgm:prSet/>
      <dgm:spPr/>
      <dgm:t>
        <a:bodyPr/>
        <a:lstStyle/>
        <a:p>
          <a:endParaRPr lang="ru-RU"/>
        </a:p>
      </dgm:t>
    </dgm:pt>
    <dgm:pt modelId="{6033BE1F-A0BA-46CC-8809-99284DA2589D}">
      <dgm:prSet/>
      <dgm:spPr/>
      <dgm:t>
        <a:bodyPr/>
        <a:lstStyle/>
        <a:p>
          <a:pPr rtl="0"/>
          <a:r>
            <a:rPr lang="kk-KZ" dirty="0"/>
            <a:t>Жанның өлмейтінін жоққа шығарды. Ол адамның қалыптасуы оның табиғатына және тәрбиесіне байланысты деп түсіндірді;</a:t>
          </a:r>
          <a:endParaRPr lang="ru-RU" dirty="0"/>
        </a:p>
      </dgm:t>
    </dgm:pt>
    <dgm:pt modelId="{0A6C2042-A963-411A-BEDD-C0426C5F0B51}" type="parTrans" cxnId="{DEF09566-8416-450A-93B6-97D0BF3AEA5C}">
      <dgm:prSet/>
      <dgm:spPr/>
      <dgm:t>
        <a:bodyPr/>
        <a:lstStyle/>
        <a:p>
          <a:endParaRPr lang="ru-RU"/>
        </a:p>
      </dgm:t>
    </dgm:pt>
    <dgm:pt modelId="{92B95C5C-360E-4F6E-A613-0F23B6F058B7}" type="sibTrans" cxnId="{DEF09566-8416-450A-93B6-97D0BF3AEA5C}">
      <dgm:prSet/>
      <dgm:spPr/>
      <dgm:t>
        <a:bodyPr/>
        <a:lstStyle/>
        <a:p>
          <a:endParaRPr lang="ru-RU"/>
        </a:p>
      </dgm:t>
    </dgm:pt>
    <dgm:pt modelId="{75C82827-2649-4930-840C-D4FE20FF968E}">
      <dgm:prSet/>
      <dgm:spPr/>
      <dgm:t>
        <a:bodyPr/>
        <a:lstStyle/>
        <a:p>
          <a:pPr rtl="0"/>
          <a:r>
            <a:rPr lang="kk-KZ"/>
            <a:t>Ортаға, үлкендердің үлгі-өнегесіне мән берді,</a:t>
          </a:r>
          <a:endParaRPr lang="ru-RU"/>
        </a:p>
      </dgm:t>
    </dgm:pt>
    <dgm:pt modelId="{E456C8D5-7A08-4B0C-AB1F-999AA7BFCCCF}" type="parTrans" cxnId="{EDF21881-8A10-4E36-AB07-9C4112FDCA54}">
      <dgm:prSet/>
      <dgm:spPr/>
      <dgm:t>
        <a:bodyPr/>
        <a:lstStyle/>
        <a:p>
          <a:endParaRPr lang="ru-RU"/>
        </a:p>
      </dgm:t>
    </dgm:pt>
    <dgm:pt modelId="{52E5A442-048C-4E9C-806E-C546E109E5B2}" type="sibTrans" cxnId="{EDF21881-8A10-4E36-AB07-9C4112FDCA54}">
      <dgm:prSet/>
      <dgm:spPr/>
      <dgm:t>
        <a:bodyPr/>
        <a:lstStyle/>
        <a:p>
          <a:endParaRPr lang="ru-RU"/>
        </a:p>
      </dgm:t>
    </dgm:pt>
    <dgm:pt modelId="{02B50CDD-DE92-4FB9-92F6-C8225269F856}">
      <dgm:prSet/>
      <dgm:spPr/>
      <dgm:t>
        <a:bodyPr/>
        <a:lstStyle/>
        <a:p>
          <a:pPr rtl="0"/>
          <a:r>
            <a:rPr lang="kk-KZ" dirty="0"/>
            <a:t>Материалистік таным теориясы бойынша білімнің басы түйсіктер екендігін, ал шындық ақыл арқылы іске асатындығын (теориялық ойлау), дәлелдеу, ақыл-ой тәрбиесінің мәселесін шешуде ерекше орында.</a:t>
          </a:r>
          <a:endParaRPr lang="ru-RU" dirty="0"/>
        </a:p>
      </dgm:t>
    </dgm:pt>
    <dgm:pt modelId="{32C098EF-AC40-44AF-A11C-DB9CEDD5493B}" type="parTrans" cxnId="{A03A7C30-D2A9-46F9-BFD3-EB3B40C27119}">
      <dgm:prSet/>
      <dgm:spPr/>
      <dgm:t>
        <a:bodyPr/>
        <a:lstStyle/>
        <a:p>
          <a:endParaRPr lang="ru-RU"/>
        </a:p>
      </dgm:t>
    </dgm:pt>
    <dgm:pt modelId="{22FEF6FF-D508-4146-819E-3DDF76973CE4}" type="sibTrans" cxnId="{A03A7C30-D2A9-46F9-BFD3-EB3B40C27119}">
      <dgm:prSet/>
      <dgm:spPr/>
      <dgm:t>
        <a:bodyPr/>
        <a:lstStyle/>
        <a:p>
          <a:endParaRPr lang="ru-RU"/>
        </a:p>
      </dgm:t>
    </dgm:pt>
    <dgm:pt modelId="{B7F32102-FBAA-493E-806C-60FF52D828F0}">
      <dgm:prSet/>
      <dgm:spPr/>
      <dgm:t>
        <a:bodyPr/>
        <a:lstStyle/>
        <a:p>
          <a:pPr rtl="0"/>
          <a:r>
            <a:rPr lang="kk-KZ" b="1"/>
            <a:t>Сократ (б.з.д. 469-399ж.) – философ-идеалист:</a:t>
          </a:r>
          <a:endParaRPr lang="ru-RU"/>
        </a:p>
      </dgm:t>
    </dgm:pt>
    <dgm:pt modelId="{ACC5FB38-27EB-4F2A-B35D-2CE0C2F2E491}" type="parTrans" cxnId="{573DD7C0-FDD2-4D51-847E-E31498C85952}">
      <dgm:prSet/>
      <dgm:spPr/>
      <dgm:t>
        <a:bodyPr/>
        <a:lstStyle/>
        <a:p>
          <a:endParaRPr lang="ru-RU"/>
        </a:p>
      </dgm:t>
    </dgm:pt>
    <dgm:pt modelId="{FDFA1000-BD38-4530-9539-2E1E668586A8}" type="sibTrans" cxnId="{573DD7C0-FDD2-4D51-847E-E31498C85952}">
      <dgm:prSet/>
      <dgm:spPr/>
      <dgm:t>
        <a:bodyPr/>
        <a:lstStyle/>
        <a:p>
          <a:endParaRPr lang="ru-RU"/>
        </a:p>
      </dgm:t>
    </dgm:pt>
    <dgm:pt modelId="{9C5B2637-C680-48E6-8BEF-0A67C1388B09}">
      <dgm:prSet/>
      <dgm:spPr/>
      <dgm:t>
        <a:bodyPr/>
        <a:lstStyle/>
        <a:p>
          <a:pPr rtl="0"/>
          <a:r>
            <a:rPr lang="kk-KZ" dirty="0"/>
            <a:t>Тәрбиенің мақсаты – заттардың табиғатын зерттеу емес, ол өзін-өзі танып білуі, адамгершілікті жетілдіруі болу керек.</a:t>
          </a:r>
          <a:endParaRPr lang="ru-RU" dirty="0"/>
        </a:p>
      </dgm:t>
    </dgm:pt>
    <dgm:pt modelId="{F02C8C50-32AF-486E-B2D9-05A382488137}" type="parTrans" cxnId="{E9A65BEA-048E-480A-A399-CBFEC95D35D1}">
      <dgm:prSet/>
      <dgm:spPr/>
      <dgm:t>
        <a:bodyPr/>
        <a:lstStyle/>
        <a:p>
          <a:endParaRPr lang="ru-RU"/>
        </a:p>
      </dgm:t>
    </dgm:pt>
    <dgm:pt modelId="{E8BBD02E-E9C0-4F48-9B03-25B29AE79B54}" type="sibTrans" cxnId="{E9A65BEA-048E-480A-A399-CBFEC95D35D1}">
      <dgm:prSet/>
      <dgm:spPr/>
      <dgm:t>
        <a:bodyPr/>
        <a:lstStyle/>
        <a:p>
          <a:endParaRPr lang="ru-RU"/>
        </a:p>
      </dgm:t>
    </dgm:pt>
    <dgm:pt modelId="{748FD8B9-4988-48D0-9EFF-97DC7D86B116}" type="pres">
      <dgm:prSet presAssocID="{074EF51B-241E-4BB0-AA16-398801EBF341}" presName="linear" presStyleCnt="0">
        <dgm:presLayoutVars>
          <dgm:animLvl val="lvl"/>
          <dgm:resizeHandles val="exact"/>
        </dgm:presLayoutVars>
      </dgm:prSet>
      <dgm:spPr/>
    </dgm:pt>
    <dgm:pt modelId="{639F82E8-1293-4D37-8382-166B4BCDC8DB}" type="pres">
      <dgm:prSet presAssocID="{E5C416A5-EB2C-41DA-8EFE-B56795BDE629}" presName="parentText" presStyleLbl="node1" presStyleIdx="0" presStyleCnt="8" custLinFactY="-120674" custLinFactNeighborX="184" custLinFactNeighborY="-200000">
        <dgm:presLayoutVars>
          <dgm:chMax val="0"/>
          <dgm:bulletEnabled val="1"/>
        </dgm:presLayoutVars>
      </dgm:prSet>
      <dgm:spPr/>
    </dgm:pt>
    <dgm:pt modelId="{A971F5E8-7E1A-4BC4-875B-B39FC3702AD4}" type="pres">
      <dgm:prSet presAssocID="{4FC6BB70-CFC8-49FF-B56D-847FF01E5867}" presName="spacer" presStyleCnt="0"/>
      <dgm:spPr/>
    </dgm:pt>
    <dgm:pt modelId="{53C3B371-9F71-49DB-BC19-B08E8BECB4B6}" type="pres">
      <dgm:prSet presAssocID="{DF9BD7AE-D883-4ACD-A587-24E5A5DDEE67}" presName="parentText" presStyleLbl="node1" presStyleIdx="1" presStyleCnt="8" custLinFactY="-52607" custLinFactNeighborX="-315" custLinFactNeighborY="-100000">
        <dgm:presLayoutVars>
          <dgm:chMax val="0"/>
          <dgm:bulletEnabled val="1"/>
        </dgm:presLayoutVars>
      </dgm:prSet>
      <dgm:spPr/>
    </dgm:pt>
    <dgm:pt modelId="{1F01B36D-ABF5-4A16-BA38-12054893ECA3}" type="pres">
      <dgm:prSet presAssocID="{386BA062-B800-4643-A1D4-6FC11C8B70FA}" presName="spacer" presStyleCnt="0"/>
      <dgm:spPr/>
    </dgm:pt>
    <dgm:pt modelId="{7D2382FB-41CC-4501-B150-190B25F02400}" type="pres">
      <dgm:prSet presAssocID="{F7340E02-3501-424D-AEC3-5536FD4D9E80}" presName="parentText" presStyleLbl="node1" presStyleIdx="2" presStyleCnt="8" custLinFactY="-32438" custLinFactNeighborX="184" custLinFactNeighborY="-100000">
        <dgm:presLayoutVars>
          <dgm:chMax val="0"/>
          <dgm:bulletEnabled val="1"/>
        </dgm:presLayoutVars>
      </dgm:prSet>
      <dgm:spPr/>
    </dgm:pt>
    <dgm:pt modelId="{08ABEE97-0B01-491F-85DA-7CE64D3F0B39}" type="pres">
      <dgm:prSet presAssocID="{0B06B5DE-C13B-4870-9F21-CA5E2C92F5DB}" presName="spacer" presStyleCnt="0"/>
      <dgm:spPr/>
    </dgm:pt>
    <dgm:pt modelId="{DEFE05E9-1F3B-4365-AFF4-6DD255581DAB}" type="pres">
      <dgm:prSet presAssocID="{6033BE1F-A0BA-46CC-8809-99284DA2589D}" presName="parentText" presStyleLbl="node1" presStyleIdx="3" presStyleCnt="8" custLinFactY="-23803" custLinFactNeighborX="184" custLinFactNeighborY="-100000">
        <dgm:presLayoutVars>
          <dgm:chMax val="0"/>
          <dgm:bulletEnabled val="1"/>
        </dgm:presLayoutVars>
      </dgm:prSet>
      <dgm:spPr/>
    </dgm:pt>
    <dgm:pt modelId="{543B168D-22EC-4743-BB48-0CE52AF12800}" type="pres">
      <dgm:prSet presAssocID="{92B95C5C-360E-4F6E-A613-0F23B6F058B7}" presName="spacer" presStyleCnt="0"/>
      <dgm:spPr/>
    </dgm:pt>
    <dgm:pt modelId="{68FD4D15-F55F-4F3B-97FA-D3CD92D49F37}" type="pres">
      <dgm:prSet presAssocID="{75C82827-2649-4930-840C-D4FE20FF968E}" presName="parentText" presStyleLbl="node1" presStyleIdx="4" presStyleCnt="8" custLinFactY="-12299" custLinFactNeighborX="-81" custLinFactNeighborY="-100000">
        <dgm:presLayoutVars>
          <dgm:chMax val="0"/>
          <dgm:bulletEnabled val="1"/>
        </dgm:presLayoutVars>
      </dgm:prSet>
      <dgm:spPr/>
    </dgm:pt>
    <dgm:pt modelId="{47CBB9A2-0469-4F81-A2E1-8DD7239E96EE}" type="pres">
      <dgm:prSet presAssocID="{52E5A442-048C-4E9C-806E-C546E109E5B2}" presName="spacer" presStyleCnt="0"/>
      <dgm:spPr/>
    </dgm:pt>
    <dgm:pt modelId="{A07F1505-02BA-409A-B24A-6161E4B883E2}" type="pres">
      <dgm:prSet presAssocID="{02B50CDD-DE92-4FB9-92F6-C8225269F856}" presName="parentText" presStyleLbl="node1" presStyleIdx="5" presStyleCnt="8" custLinFactY="-5750" custLinFactNeighborX="184" custLinFactNeighborY="-100000">
        <dgm:presLayoutVars>
          <dgm:chMax val="0"/>
          <dgm:bulletEnabled val="1"/>
        </dgm:presLayoutVars>
      </dgm:prSet>
      <dgm:spPr/>
    </dgm:pt>
    <dgm:pt modelId="{E34DD3ED-C823-46E9-A203-6C7326D8FCE3}" type="pres">
      <dgm:prSet presAssocID="{22FEF6FF-D508-4146-819E-3DDF76973CE4}" presName="spacer" presStyleCnt="0"/>
      <dgm:spPr/>
    </dgm:pt>
    <dgm:pt modelId="{60C35E93-AD12-48FE-A829-ADC3DEB66723}" type="pres">
      <dgm:prSet presAssocID="{B7F32102-FBAA-493E-806C-60FF52D828F0}" presName="parentText" presStyleLbl="node1" presStyleIdx="6" presStyleCnt="8">
        <dgm:presLayoutVars>
          <dgm:chMax val="0"/>
          <dgm:bulletEnabled val="1"/>
        </dgm:presLayoutVars>
      </dgm:prSet>
      <dgm:spPr/>
    </dgm:pt>
    <dgm:pt modelId="{89581958-CB24-498D-9075-8E72616D32BC}" type="pres">
      <dgm:prSet presAssocID="{FDFA1000-BD38-4530-9539-2E1E668586A8}" presName="spacer" presStyleCnt="0"/>
      <dgm:spPr/>
    </dgm:pt>
    <dgm:pt modelId="{32202B5A-7D60-42F5-8EF1-B6D1459D7828}" type="pres">
      <dgm:prSet presAssocID="{9C5B2637-C680-48E6-8BEF-0A67C1388B09}" presName="parentText" presStyleLbl="node1" presStyleIdx="7" presStyleCnt="8" custScaleY="151443">
        <dgm:presLayoutVars>
          <dgm:chMax val="0"/>
          <dgm:bulletEnabled val="1"/>
        </dgm:presLayoutVars>
      </dgm:prSet>
      <dgm:spPr/>
    </dgm:pt>
  </dgm:ptLst>
  <dgm:cxnLst>
    <dgm:cxn modelId="{009FE30E-4FB4-43AE-928F-410C450BE341}" type="presOf" srcId="{E5C416A5-EB2C-41DA-8EFE-B56795BDE629}" destId="{639F82E8-1293-4D37-8382-166B4BCDC8DB}" srcOrd="0" destOrd="0" presId="urn:microsoft.com/office/officeart/2005/8/layout/vList2"/>
    <dgm:cxn modelId="{A03A7C30-D2A9-46F9-BFD3-EB3B40C27119}" srcId="{074EF51B-241E-4BB0-AA16-398801EBF341}" destId="{02B50CDD-DE92-4FB9-92F6-C8225269F856}" srcOrd="5" destOrd="0" parTransId="{32C098EF-AC40-44AF-A11C-DB9CEDD5493B}" sibTransId="{22FEF6FF-D508-4146-819E-3DDF76973CE4}"/>
    <dgm:cxn modelId="{DEF09566-8416-450A-93B6-97D0BF3AEA5C}" srcId="{074EF51B-241E-4BB0-AA16-398801EBF341}" destId="{6033BE1F-A0BA-46CC-8809-99284DA2589D}" srcOrd="3" destOrd="0" parTransId="{0A6C2042-A963-411A-BEDD-C0426C5F0B51}" sibTransId="{92B95C5C-360E-4F6E-A613-0F23B6F058B7}"/>
    <dgm:cxn modelId="{5E2D7E4C-CA53-460F-AD92-D26394D2C627}" type="presOf" srcId="{DF9BD7AE-D883-4ACD-A587-24E5A5DDEE67}" destId="{53C3B371-9F71-49DB-BC19-B08E8BECB4B6}" srcOrd="0" destOrd="0" presId="urn:microsoft.com/office/officeart/2005/8/layout/vList2"/>
    <dgm:cxn modelId="{9D4A0074-6EEC-4350-B74E-31CF6AAA8AA1}" srcId="{074EF51B-241E-4BB0-AA16-398801EBF341}" destId="{DF9BD7AE-D883-4ACD-A587-24E5A5DDEE67}" srcOrd="1" destOrd="0" parTransId="{CFDD652B-F1A5-4E7F-A6FF-10E7DB1B8DAF}" sibTransId="{386BA062-B800-4643-A1D4-6FC11C8B70FA}"/>
    <dgm:cxn modelId="{DD4C3859-AA0C-4F92-87D3-A97D6BF11015}" type="presOf" srcId="{B7F32102-FBAA-493E-806C-60FF52D828F0}" destId="{60C35E93-AD12-48FE-A829-ADC3DEB66723}" srcOrd="0" destOrd="0" presId="urn:microsoft.com/office/officeart/2005/8/layout/vList2"/>
    <dgm:cxn modelId="{433CE17D-8006-4783-90CB-1D0DCB586246}" type="presOf" srcId="{F7340E02-3501-424D-AEC3-5536FD4D9E80}" destId="{7D2382FB-41CC-4501-B150-190B25F02400}" srcOrd="0" destOrd="0" presId="urn:microsoft.com/office/officeart/2005/8/layout/vList2"/>
    <dgm:cxn modelId="{EDF21881-8A10-4E36-AB07-9C4112FDCA54}" srcId="{074EF51B-241E-4BB0-AA16-398801EBF341}" destId="{75C82827-2649-4930-840C-D4FE20FF968E}" srcOrd="4" destOrd="0" parTransId="{E456C8D5-7A08-4B0C-AB1F-999AA7BFCCCF}" sibTransId="{52E5A442-048C-4E9C-806E-C546E109E5B2}"/>
    <dgm:cxn modelId="{F0460399-446D-4D02-B674-45DE98C81F53}" type="presOf" srcId="{02B50CDD-DE92-4FB9-92F6-C8225269F856}" destId="{A07F1505-02BA-409A-B24A-6161E4B883E2}" srcOrd="0" destOrd="0" presId="urn:microsoft.com/office/officeart/2005/8/layout/vList2"/>
    <dgm:cxn modelId="{D6AABBA0-0E29-45D3-831D-4665095582A0}" srcId="{074EF51B-241E-4BB0-AA16-398801EBF341}" destId="{F7340E02-3501-424D-AEC3-5536FD4D9E80}" srcOrd="2" destOrd="0" parTransId="{CAB2229A-7B43-46CB-8EF4-D3A0796D6A40}" sibTransId="{0B06B5DE-C13B-4870-9F21-CA5E2C92F5DB}"/>
    <dgm:cxn modelId="{C28202B5-4F00-4CEE-96A0-8C9246A2B9FB}" type="presOf" srcId="{75C82827-2649-4930-840C-D4FE20FF968E}" destId="{68FD4D15-F55F-4F3B-97FA-D3CD92D49F37}" srcOrd="0" destOrd="0" presId="urn:microsoft.com/office/officeart/2005/8/layout/vList2"/>
    <dgm:cxn modelId="{573DD7C0-FDD2-4D51-847E-E31498C85952}" srcId="{074EF51B-241E-4BB0-AA16-398801EBF341}" destId="{B7F32102-FBAA-493E-806C-60FF52D828F0}" srcOrd="6" destOrd="0" parTransId="{ACC5FB38-27EB-4F2A-B35D-2CE0C2F2E491}" sibTransId="{FDFA1000-BD38-4530-9539-2E1E668586A8}"/>
    <dgm:cxn modelId="{E77034CB-ACDA-44E4-BCC5-31F0446FD4E4}" type="presOf" srcId="{9C5B2637-C680-48E6-8BEF-0A67C1388B09}" destId="{32202B5A-7D60-42F5-8EF1-B6D1459D7828}" srcOrd="0" destOrd="0" presId="urn:microsoft.com/office/officeart/2005/8/layout/vList2"/>
    <dgm:cxn modelId="{D23603CE-837F-451B-A0C9-665A22974A86}" type="presOf" srcId="{6033BE1F-A0BA-46CC-8809-99284DA2589D}" destId="{DEFE05E9-1F3B-4365-AFF4-6DD255581DAB}" srcOrd="0" destOrd="0" presId="urn:microsoft.com/office/officeart/2005/8/layout/vList2"/>
    <dgm:cxn modelId="{E9A65BEA-048E-480A-A399-CBFEC95D35D1}" srcId="{074EF51B-241E-4BB0-AA16-398801EBF341}" destId="{9C5B2637-C680-48E6-8BEF-0A67C1388B09}" srcOrd="7" destOrd="0" parTransId="{F02C8C50-32AF-486E-B2D9-05A382488137}" sibTransId="{E8BBD02E-E9C0-4F48-9B03-25B29AE79B54}"/>
    <dgm:cxn modelId="{9CA207EB-8B42-41B3-934E-34CD2E79C069}" type="presOf" srcId="{074EF51B-241E-4BB0-AA16-398801EBF341}" destId="{748FD8B9-4988-48D0-9EFF-97DC7D86B116}" srcOrd="0" destOrd="0" presId="urn:microsoft.com/office/officeart/2005/8/layout/vList2"/>
    <dgm:cxn modelId="{F1E499F6-D968-44D1-9006-802919DB5C53}" srcId="{074EF51B-241E-4BB0-AA16-398801EBF341}" destId="{E5C416A5-EB2C-41DA-8EFE-B56795BDE629}" srcOrd="0" destOrd="0" parTransId="{1A58052F-5295-47EC-8428-5AB025318DBE}" sibTransId="{4FC6BB70-CFC8-49FF-B56D-847FF01E5867}"/>
    <dgm:cxn modelId="{37C0C344-DDF9-4D2F-BFC9-460014665BBE}" type="presParOf" srcId="{748FD8B9-4988-48D0-9EFF-97DC7D86B116}" destId="{639F82E8-1293-4D37-8382-166B4BCDC8DB}" srcOrd="0" destOrd="0" presId="urn:microsoft.com/office/officeart/2005/8/layout/vList2"/>
    <dgm:cxn modelId="{94CDDAAA-B632-4D15-AB07-9A1E908CBFF0}" type="presParOf" srcId="{748FD8B9-4988-48D0-9EFF-97DC7D86B116}" destId="{A971F5E8-7E1A-4BC4-875B-B39FC3702AD4}" srcOrd="1" destOrd="0" presId="urn:microsoft.com/office/officeart/2005/8/layout/vList2"/>
    <dgm:cxn modelId="{9A59CDE5-4BAE-49AF-BF16-71E93A57B085}" type="presParOf" srcId="{748FD8B9-4988-48D0-9EFF-97DC7D86B116}" destId="{53C3B371-9F71-49DB-BC19-B08E8BECB4B6}" srcOrd="2" destOrd="0" presId="urn:microsoft.com/office/officeart/2005/8/layout/vList2"/>
    <dgm:cxn modelId="{78C11D56-A655-4B13-9524-2460830C14AC}" type="presParOf" srcId="{748FD8B9-4988-48D0-9EFF-97DC7D86B116}" destId="{1F01B36D-ABF5-4A16-BA38-12054893ECA3}" srcOrd="3" destOrd="0" presId="urn:microsoft.com/office/officeart/2005/8/layout/vList2"/>
    <dgm:cxn modelId="{835B8CE8-B97C-4A65-AD31-CB1DA07B3E97}" type="presParOf" srcId="{748FD8B9-4988-48D0-9EFF-97DC7D86B116}" destId="{7D2382FB-41CC-4501-B150-190B25F02400}" srcOrd="4" destOrd="0" presId="urn:microsoft.com/office/officeart/2005/8/layout/vList2"/>
    <dgm:cxn modelId="{11BF82A6-A16E-4313-B096-94DAAC899CAF}" type="presParOf" srcId="{748FD8B9-4988-48D0-9EFF-97DC7D86B116}" destId="{08ABEE97-0B01-491F-85DA-7CE64D3F0B39}" srcOrd="5" destOrd="0" presId="urn:microsoft.com/office/officeart/2005/8/layout/vList2"/>
    <dgm:cxn modelId="{AD29F625-7291-4453-B010-8CA44539049B}" type="presParOf" srcId="{748FD8B9-4988-48D0-9EFF-97DC7D86B116}" destId="{DEFE05E9-1F3B-4365-AFF4-6DD255581DAB}" srcOrd="6" destOrd="0" presId="urn:microsoft.com/office/officeart/2005/8/layout/vList2"/>
    <dgm:cxn modelId="{24C729D8-DAC7-4054-B970-492BCD138C82}" type="presParOf" srcId="{748FD8B9-4988-48D0-9EFF-97DC7D86B116}" destId="{543B168D-22EC-4743-BB48-0CE52AF12800}" srcOrd="7" destOrd="0" presId="urn:microsoft.com/office/officeart/2005/8/layout/vList2"/>
    <dgm:cxn modelId="{EF854C66-841E-4371-B4AA-522A1BDF6FD7}" type="presParOf" srcId="{748FD8B9-4988-48D0-9EFF-97DC7D86B116}" destId="{68FD4D15-F55F-4F3B-97FA-D3CD92D49F37}" srcOrd="8" destOrd="0" presId="urn:microsoft.com/office/officeart/2005/8/layout/vList2"/>
    <dgm:cxn modelId="{08BC2C0E-45B8-421C-B13B-36BEA47F9293}" type="presParOf" srcId="{748FD8B9-4988-48D0-9EFF-97DC7D86B116}" destId="{47CBB9A2-0469-4F81-A2E1-8DD7239E96EE}" srcOrd="9" destOrd="0" presId="urn:microsoft.com/office/officeart/2005/8/layout/vList2"/>
    <dgm:cxn modelId="{04F7D193-B4BB-44D8-932A-9C8D5F270A76}" type="presParOf" srcId="{748FD8B9-4988-48D0-9EFF-97DC7D86B116}" destId="{A07F1505-02BA-409A-B24A-6161E4B883E2}" srcOrd="10" destOrd="0" presId="urn:microsoft.com/office/officeart/2005/8/layout/vList2"/>
    <dgm:cxn modelId="{39BD1C04-6C29-4774-B9D0-164CAD91A41E}" type="presParOf" srcId="{748FD8B9-4988-48D0-9EFF-97DC7D86B116}" destId="{E34DD3ED-C823-46E9-A203-6C7326D8FCE3}" srcOrd="11" destOrd="0" presId="urn:microsoft.com/office/officeart/2005/8/layout/vList2"/>
    <dgm:cxn modelId="{B0F1C265-62E4-46AF-8F78-338EC9F651D3}" type="presParOf" srcId="{748FD8B9-4988-48D0-9EFF-97DC7D86B116}" destId="{60C35E93-AD12-48FE-A829-ADC3DEB66723}" srcOrd="12" destOrd="0" presId="urn:microsoft.com/office/officeart/2005/8/layout/vList2"/>
    <dgm:cxn modelId="{95ABD233-DFD1-4970-94C9-9B49C92E61E8}" type="presParOf" srcId="{748FD8B9-4988-48D0-9EFF-97DC7D86B116}" destId="{89581958-CB24-498D-9075-8E72616D32BC}" srcOrd="13" destOrd="0" presId="urn:microsoft.com/office/officeart/2005/8/layout/vList2"/>
    <dgm:cxn modelId="{07B4B2F3-8325-48B8-B4E9-189852204938}" type="presParOf" srcId="{748FD8B9-4988-48D0-9EFF-97DC7D86B116}" destId="{32202B5A-7D60-42F5-8EF1-B6D1459D7828}"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37CD59-6CED-4471-B914-90DB98833ED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49CF9F9A-C9B2-415D-9B6F-1FDF00D1BB6A}">
      <dgm:prSet/>
      <dgm:spPr/>
      <dgm:t>
        <a:bodyPr/>
        <a:lstStyle/>
        <a:p>
          <a:pPr rtl="0"/>
          <a:r>
            <a:rPr lang="kk-KZ" b="1"/>
            <a:t>Платон </a:t>
          </a:r>
          <a:r>
            <a:rPr lang="kk-KZ"/>
            <a:t>балаларға жас кезінен бастап </a:t>
          </a:r>
          <a:r>
            <a:rPr lang="kk-KZ" i="1"/>
            <a:t>қоғамдық тәрбие беру</a:t>
          </a:r>
          <a:r>
            <a:rPr lang="kk-KZ"/>
            <a:t> идеясын және оны ұйымдастырудың жүйесін ұсынды:</a:t>
          </a:r>
          <a:endParaRPr lang="ru-RU"/>
        </a:p>
      </dgm:t>
    </dgm:pt>
    <dgm:pt modelId="{8E1E52A3-6E69-4963-B016-C31B07B3D18D}" type="parTrans" cxnId="{7AA1589D-CE97-43A0-83DB-F7F1131B4E51}">
      <dgm:prSet/>
      <dgm:spPr/>
      <dgm:t>
        <a:bodyPr/>
        <a:lstStyle/>
        <a:p>
          <a:endParaRPr lang="ru-RU"/>
        </a:p>
      </dgm:t>
    </dgm:pt>
    <dgm:pt modelId="{5DE1AA13-6EFA-43AD-B080-6547959505BA}" type="sibTrans" cxnId="{7AA1589D-CE97-43A0-83DB-F7F1131B4E51}">
      <dgm:prSet/>
      <dgm:spPr/>
      <dgm:t>
        <a:bodyPr/>
        <a:lstStyle/>
        <a:p>
          <a:endParaRPr lang="ru-RU"/>
        </a:p>
      </dgm:t>
    </dgm:pt>
    <dgm:pt modelId="{0A1A3850-AD5C-4BFE-8185-656580C73721}">
      <dgm:prSet/>
      <dgm:spPr/>
      <dgm:t>
        <a:bodyPr/>
        <a:lstStyle/>
        <a:p>
          <a:pPr rtl="0"/>
          <a:r>
            <a:rPr lang="kk-KZ"/>
            <a:t>3 жастан 6 жасқа дейінгі балалар мемлекет тағайындаған тәрбиешілердің қарамағында тәрбие алады және тәрбиелеудің негізгі құралы ойын;</a:t>
          </a:r>
          <a:endParaRPr lang="ru-RU"/>
        </a:p>
      </dgm:t>
    </dgm:pt>
    <dgm:pt modelId="{3FBB69FF-056C-47FD-88EE-20FA95CA7C6B}" type="parTrans" cxnId="{AFEA7AD1-C4E8-4860-A1DB-A40BFFC33FC3}">
      <dgm:prSet/>
      <dgm:spPr/>
      <dgm:t>
        <a:bodyPr/>
        <a:lstStyle/>
        <a:p>
          <a:endParaRPr lang="ru-RU"/>
        </a:p>
      </dgm:t>
    </dgm:pt>
    <dgm:pt modelId="{5FC1AE03-415A-442B-9F14-4AC6F26F4949}" type="sibTrans" cxnId="{AFEA7AD1-C4E8-4860-A1DB-A40BFFC33FC3}">
      <dgm:prSet/>
      <dgm:spPr/>
      <dgm:t>
        <a:bodyPr/>
        <a:lstStyle/>
        <a:p>
          <a:endParaRPr lang="ru-RU"/>
        </a:p>
      </dgm:t>
    </dgm:pt>
    <dgm:pt modelId="{3B49731C-735D-4A5E-9B90-602A07AABA04}">
      <dgm:prSet/>
      <dgm:spPr/>
      <dgm:t>
        <a:bodyPr/>
        <a:lstStyle/>
        <a:p>
          <a:pPr rtl="0"/>
          <a:r>
            <a:rPr lang="kk-KZ"/>
            <a:t>7 жастан 12 жасқа дейін оқуды, жазуды, санауды, саз өнерін, ән-күйді үйрететін мемлекеттік мектепке бару;</a:t>
          </a:r>
          <a:endParaRPr lang="ru-RU"/>
        </a:p>
      </dgm:t>
    </dgm:pt>
    <dgm:pt modelId="{807FFDA4-9D5B-41AA-850D-28B99B4CFAFD}" type="parTrans" cxnId="{A0777F57-DBEE-4EAD-BA08-A9BBB7485844}">
      <dgm:prSet/>
      <dgm:spPr/>
      <dgm:t>
        <a:bodyPr/>
        <a:lstStyle/>
        <a:p>
          <a:endParaRPr lang="ru-RU"/>
        </a:p>
      </dgm:t>
    </dgm:pt>
    <dgm:pt modelId="{B0655963-68AA-4684-B396-6E764719CE48}" type="sibTrans" cxnId="{A0777F57-DBEE-4EAD-BA08-A9BBB7485844}">
      <dgm:prSet/>
      <dgm:spPr/>
      <dgm:t>
        <a:bodyPr/>
        <a:lstStyle/>
        <a:p>
          <a:endParaRPr lang="ru-RU"/>
        </a:p>
      </dgm:t>
    </dgm:pt>
    <dgm:pt modelId="{784796E4-9792-4FF3-8064-DB44C31DE0E5}">
      <dgm:prSet/>
      <dgm:spPr/>
      <dgm:t>
        <a:bodyPr/>
        <a:lstStyle/>
        <a:p>
          <a:pPr rtl="0"/>
          <a:r>
            <a:rPr lang="kk-KZ"/>
            <a:t>12-16 жас аралығында дене тәрбиесімен айналысатын мектепке – полестраға қатысу.</a:t>
          </a:r>
          <a:endParaRPr lang="ru-RU"/>
        </a:p>
      </dgm:t>
    </dgm:pt>
    <dgm:pt modelId="{E3D6243F-0409-4EC5-9231-72AFAF2F6BA8}" type="parTrans" cxnId="{2F0996BC-3BB2-445C-923A-9B69D62B70E3}">
      <dgm:prSet/>
      <dgm:spPr/>
      <dgm:t>
        <a:bodyPr/>
        <a:lstStyle/>
        <a:p>
          <a:endParaRPr lang="ru-RU"/>
        </a:p>
      </dgm:t>
    </dgm:pt>
    <dgm:pt modelId="{9644C9EA-DFDB-41B4-ADE7-48C37BD71EB2}" type="sibTrans" cxnId="{2F0996BC-3BB2-445C-923A-9B69D62B70E3}">
      <dgm:prSet/>
      <dgm:spPr/>
      <dgm:t>
        <a:bodyPr/>
        <a:lstStyle/>
        <a:p>
          <a:endParaRPr lang="ru-RU"/>
        </a:p>
      </dgm:t>
    </dgm:pt>
    <dgm:pt modelId="{B8029B2C-695B-4D6B-B408-7F6CD11D0E74}">
      <dgm:prSet/>
      <dgm:spPr/>
      <dgm:t>
        <a:bodyPr/>
        <a:lstStyle/>
        <a:p>
          <a:pPr rtl="0"/>
          <a:r>
            <a:rPr lang="kk-KZ"/>
            <a:t>16 жастан – арифметиканы, геометрияны, астрономияны оқып үйрену;</a:t>
          </a:r>
          <a:endParaRPr lang="ru-RU"/>
        </a:p>
      </dgm:t>
    </dgm:pt>
    <dgm:pt modelId="{6B767A0C-926B-4207-8BEE-737EA1245D2A}" type="parTrans" cxnId="{4E84ECF7-6A38-43E1-B3A7-6C52746C9BD1}">
      <dgm:prSet/>
      <dgm:spPr/>
      <dgm:t>
        <a:bodyPr/>
        <a:lstStyle/>
        <a:p>
          <a:endParaRPr lang="ru-RU"/>
        </a:p>
      </dgm:t>
    </dgm:pt>
    <dgm:pt modelId="{788CEB31-F008-4E9D-8B55-5BCBA10EC022}" type="sibTrans" cxnId="{4E84ECF7-6A38-43E1-B3A7-6C52746C9BD1}">
      <dgm:prSet/>
      <dgm:spPr/>
      <dgm:t>
        <a:bodyPr/>
        <a:lstStyle/>
        <a:p>
          <a:endParaRPr lang="ru-RU"/>
        </a:p>
      </dgm:t>
    </dgm:pt>
    <dgm:pt modelId="{36FC54DD-A156-4E22-AC46-47C1E0F35237}">
      <dgm:prSet/>
      <dgm:spPr/>
      <dgm:t>
        <a:bodyPr/>
        <a:lstStyle/>
        <a:p>
          <a:pPr rtl="0"/>
          <a:r>
            <a:rPr lang="kk-KZ"/>
            <a:t>18-20 жас аралығында эфебияда арнайы әскери әскери-дене даярлығын алу; </a:t>
          </a:r>
          <a:endParaRPr lang="ru-RU"/>
        </a:p>
      </dgm:t>
    </dgm:pt>
    <dgm:pt modelId="{131930C6-646B-4D97-BFCC-0068B9530F62}" type="parTrans" cxnId="{7F1A09D1-593D-4705-BC4B-B437AC7EC446}">
      <dgm:prSet/>
      <dgm:spPr/>
      <dgm:t>
        <a:bodyPr/>
        <a:lstStyle/>
        <a:p>
          <a:endParaRPr lang="ru-RU"/>
        </a:p>
      </dgm:t>
    </dgm:pt>
    <dgm:pt modelId="{CA114DDC-7BB6-4000-B6F5-61332D5E1165}" type="sibTrans" cxnId="{7F1A09D1-593D-4705-BC4B-B437AC7EC446}">
      <dgm:prSet/>
      <dgm:spPr/>
      <dgm:t>
        <a:bodyPr/>
        <a:lstStyle/>
        <a:p>
          <a:endParaRPr lang="ru-RU"/>
        </a:p>
      </dgm:t>
    </dgm:pt>
    <dgm:pt modelId="{A0E80766-8FB5-4A12-B17B-1FAFF80A1A95}">
      <dgm:prSet/>
      <dgm:spPr/>
      <dgm:t>
        <a:bodyPr/>
        <a:lstStyle/>
        <a:p>
          <a:pPr rtl="0"/>
          <a:r>
            <a:rPr lang="kk-KZ"/>
            <a:t>20 жастан бастап ақыл-ой сабақтарында ешқандай қабілеттілігін </a:t>
          </a:r>
          <a:endParaRPr lang="ru-RU"/>
        </a:p>
      </dgm:t>
    </dgm:pt>
    <dgm:pt modelId="{BB65EE81-4063-4736-ADC0-3E6ADC7A89A5}" type="parTrans" cxnId="{CC82AE88-2CFA-4546-B6B1-41351DCD4300}">
      <dgm:prSet/>
      <dgm:spPr/>
      <dgm:t>
        <a:bodyPr/>
        <a:lstStyle/>
        <a:p>
          <a:endParaRPr lang="ru-RU"/>
        </a:p>
      </dgm:t>
    </dgm:pt>
    <dgm:pt modelId="{89998A20-6599-46AB-93A9-081F7CBCFE59}" type="sibTrans" cxnId="{CC82AE88-2CFA-4546-B6B1-41351DCD4300}">
      <dgm:prSet/>
      <dgm:spPr/>
      <dgm:t>
        <a:bodyPr/>
        <a:lstStyle/>
        <a:p>
          <a:endParaRPr lang="ru-RU"/>
        </a:p>
      </dgm:t>
    </dgm:pt>
    <dgm:pt modelId="{34A9686A-4C92-4995-8B95-7EE0DBB03054}">
      <dgm:prSet/>
      <dgm:spPr/>
      <dgm:t>
        <a:bodyPr/>
        <a:lstStyle/>
        <a:p>
          <a:pPr rtl="0"/>
          <a:r>
            <a:rPr lang="kk-KZ"/>
            <a:t>байқатпаған жастар әскер қатарына алыну;</a:t>
          </a:r>
          <a:endParaRPr lang="ru-RU"/>
        </a:p>
      </dgm:t>
    </dgm:pt>
    <dgm:pt modelId="{DF42CC19-0C6A-48D2-80DC-2CBD262527FE}" type="parTrans" cxnId="{50847BA8-B20F-4FF8-A6B3-95B8CB8FFD49}">
      <dgm:prSet/>
      <dgm:spPr/>
      <dgm:t>
        <a:bodyPr/>
        <a:lstStyle/>
        <a:p>
          <a:endParaRPr lang="ru-RU"/>
        </a:p>
      </dgm:t>
    </dgm:pt>
    <dgm:pt modelId="{BD3799BA-E29F-4F58-8248-08EC87604703}" type="sibTrans" cxnId="{50847BA8-B20F-4FF8-A6B3-95B8CB8FFD49}">
      <dgm:prSet/>
      <dgm:spPr/>
      <dgm:t>
        <a:bodyPr/>
        <a:lstStyle/>
        <a:p>
          <a:endParaRPr lang="ru-RU"/>
        </a:p>
      </dgm:t>
    </dgm:pt>
    <dgm:pt modelId="{BDBE5F3E-5672-43F7-96CC-CA9AC284F42A}">
      <dgm:prSet/>
      <dgm:spPr/>
      <dgm:t>
        <a:bodyPr/>
        <a:lstStyle/>
        <a:p>
          <a:pPr rtl="0"/>
          <a:r>
            <a:rPr lang="kk-KZ"/>
            <a:t>30 жасқа дейінгі қабілетті жастар философияны, арифметиканы, </a:t>
          </a:r>
          <a:endParaRPr lang="ru-RU"/>
        </a:p>
      </dgm:t>
    </dgm:pt>
    <dgm:pt modelId="{A0DD216F-1168-4BA6-AD91-E6D1AA072B21}" type="parTrans" cxnId="{B00C582F-32F6-4FF5-A2A4-D89B6C82EFFA}">
      <dgm:prSet/>
      <dgm:spPr/>
      <dgm:t>
        <a:bodyPr/>
        <a:lstStyle/>
        <a:p>
          <a:endParaRPr lang="ru-RU"/>
        </a:p>
      </dgm:t>
    </dgm:pt>
    <dgm:pt modelId="{CEABAB25-10E9-4C79-9703-CF4EE7D0EBE7}" type="sibTrans" cxnId="{B00C582F-32F6-4FF5-A2A4-D89B6C82EFFA}">
      <dgm:prSet/>
      <dgm:spPr/>
      <dgm:t>
        <a:bodyPr/>
        <a:lstStyle/>
        <a:p>
          <a:endParaRPr lang="ru-RU"/>
        </a:p>
      </dgm:t>
    </dgm:pt>
    <dgm:pt modelId="{48512916-110B-49BE-A796-450B83824D70}">
      <dgm:prSet/>
      <dgm:spPr/>
      <dgm:t>
        <a:bodyPr/>
        <a:lstStyle/>
        <a:p>
          <a:pPr rtl="0"/>
          <a:r>
            <a:rPr lang="kk-KZ"/>
            <a:t>геометрияны, астрономияны және саз теориясын үйрететін білім берудің жоғарғы үшінші сатысына өту;</a:t>
          </a:r>
          <a:endParaRPr lang="ru-RU"/>
        </a:p>
      </dgm:t>
    </dgm:pt>
    <dgm:pt modelId="{9718AE81-AFF1-455D-9D87-4E689E19913C}" type="parTrans" cxnId="{6DE7895A-087A-4978-98B1-EC748B093899}">
      <dgm:prSet/>
      <dgm:spPr/>
      <dgm:t>
        <a:bodyPr/>
        <a:lstStyle/>
        <a:p>
          <a:endParaRPr lang="ru-RU"/>
        </a:p>
      </dgm:t>
    </dgm:pt>
    <dgm:pt modelId="{86D6CA5B-3CB3-4D0D-A029-6789A7391140}" type="sibTrans" cxnId="{6DE7895A-087A-4978-98B1-EC748B093899}">
      <dgm:prSet/>
      <dgm:spPr/>
      <dgm:t>
        <a:bodyPr/>
        <a:lstStyle/>
        <a:p>
          <a:endParaRPr lang="ru-RU"/>
        </a:p>
      </dgm:t>
    </dgm:pt>
    <dgm:pt modelId="{2838EDBE-AF66-4CEC-9119-B243D8412303}">
      <dgm:prSet/>
      <dgm:spPr/>
      <dgm:t>
        <a:bodyPr/>
        <a:lstStyle/>
        <a:p>
          <a:pPr rtl="0"/>
          <a:r>
            <a:rPr lang="kk-KZ"/>
            <a:t>35 тен 50 жасқа дейін мемлекетті басқару ісімен айналысу.</a:t>
          </a:r>
          <a:endParaRPr lang="ru-RU"/>
        </a:p>
      </dgm:t>
    </dgm:pt>
    <dgm:pt modelId="{A015C806-7DC2-42D5-BCD9-889E86592832}" type="parTrans" cxnId="{180F021F-0F92-46BC-A760-810093EC1402}">
      <dgm:prSet/>
      <dgm:spPr/>
      <dgm:t>
        <a:bodyPr/>
        <a:lstStyle/>
        <a:p>
          <a:endParaRPr lang="ru-RU"/>
        </a:p>
      </dgm:t>
    </dgm:pt>
    <dgm:pt modelId="{7A7B04EB-8BD6-4E73-A217-8B36A0893060}" type="sibTrans" cxnId="{180F021F-0F92-46BC-A760-810093EC1402}">
      <dgm:prSet/>
      <dgm:spPr/>
      <dgm:t>
        <a:bodyPr/>
        <a:lstStyle/>
        <a:p>
          <a:endParaRPr lang="ru-RU"/>
        </a:p>
      </dgm:t>
    </dgm:pt>
    <dgm:pt modelId="{56ECDA8A-FE14-47F4-BCB2-0A956BC40601}" type="pres">
      <dgm:prSet presAssocID="{E437CD59-6CED-4471-B914-90DB98833ED8}" presName="linear" presStyleCnt="0">
        <dgm:presLayoutVars>
          <dgm:animLvl val="lvl"/>
          <dgm:resizeHandles val="exact"/>
        </dgm:presLayoutVars>
      </dgm:prSet>
      <dgm:spPr/>
    </dgm:pt>
    <dgm:pt modelId="{D51D7570-4F6B-4C18-AD3D-1644852E6AD3}" type="pres">
      <dgm:prSet presAssocID="{49CF9F9A-C9B2-415D-9B6F-1FDF00D1BB6A}" presName="parentText" presStyleLbl="node1" presStyleIdx="0" presStyleCnt="1">
        <dgm:presLayoutVars>
          <dgm:chMax val="0"/>
          <dgm:bulletEnabled val="1"/>
        </dgm:presLayoutVars>
      </dgm:prSet>
      <dgm:spPr/>
    </dgm:pt>
    <dgm:pt modelId="{FE27D5FE-A23F-459D-8E52-1BC07E00EAFF}" type="pres">
      <dgm:prSet presAssocID="{49CF9F9A-C9B2-415D-9B6F-1FDF00D1BB6A}" presName="childText" presStyleLbl="revTx" presStyleIdx="0" presStyleCnt="1">
        <dgm:presLayoutVars>
          <dgm:bulletEnabled val="1"/>
        </dgm:presLayoutVars>
      </dgm:prSet>
      <dgm:spPr/>
    </dgm:pt>
  </dgm:ptLst>
  <dgm:cxnLst>
    <dgm:cxn modelId="{180F021F-0F92-46BC-A760-810093EC1402}" srcId="{49CF9F9A-C9B2-415D-9B6F-1FDF00D1BB6A}" destId="{2838EDBE-AF66-4CEC-9119-B243D8412303}" srcOrd="9" destOrd="0" parTransId="{A015C806-7DC2-42D5-BCD9-889E86592832}" sibTransId="{7A7B04EB-8BD6-4E73-A217-8B36A0893060}"/>
    <dgm:cxn modelId="{02CA6E2C-F701-486F-ACAA-7A697FF550B6}" type="presOf" srcId="{A0E80766-8FB5-4A12-B17B-1FAFF80A1A95}" destId="{FE27D5FE-A23F-459D-8E52-1BC07E00EAFF}" srcOrd="0" destOrd="5" presId="urn:microsoft.com/office/officeart/2005/8/layout/vList2"/>
    <dgm:cxn modelId="{B00C582F-32F6-4FF5-A2A4-D89B6C82EFFA}" srcId="{49CF9F9A-C9B2-415D-9B6F-1FDF00D1BB6A}" destId="{BDBE5F3E-5672-43F7-96CC-CA9AC284F42A}" srcOrd="7" destOrd="0" parTransId="{A0DD216F-1168-4BA6-AD91-E6D1AA072B21}" sibTransId="{CEABAB25-10E9-4C79-9703-CF4EE7D0EBE7}"/>
    <dgm:cxn modelId="{2CCE4B43-DFC7-4EB1-B058-83A107560031}" type="presOf" srcId="{2838EDBE-AF66-4CEC-9119-B243D8412303}" destId="{FE27D5FE-A23F-459D-8E52-1BC07E00EAFF}" srcOrd="0" destOrd="9" presId="urn:microsoft.com/office/officeart/2005/8/layout/vList2"/>
    <dgm:cxn modelId="{E263F743-D839-4055-B4E3-77E1AE4E37C9}" type="presOf" srcId="{48512916-110B-49BE-A796-450B83824D70}" destId="{FE27D5FE-A23F-459D-8E52-1BC07E00EAFF}" srcOrd="0" destOrd="8" presId="urn:microsoft.com/office/officeart/2005/8/layout/vList2"/>
    <dgm:cxn modelId="{AEAC0749-FFEB-4A78-85C0-B86CBAFE62B1}" type="presOf" srcId="{49CF9F9A-C9B2-415D-9B6F-1FDF00D1BB6A}" destId="{D51D7570-4F6B-4C18-AD3D-1644852E6AD3}" srcOrd="0" destOrd="0" presId="urn:microsoft.com/office/officeart/2005/8/layout/vList2"/>
    <dgm:cxn modelId="{7C218853-2F0B-4467-811A-9E71D285D01A}" type="presOf" srcId="{BDBE5F3E-5672-43F7-96CC-CA9AC284F42A}" destId="{FE27D5FE-A23F-459D-8E52-1BC07E00EAFF}" srcOrd="0" destOrd="7" presId="urn:microsoft.com/office/officeart/2005/8/layout/vList2"/>
    <dgm:cxn modelId="{A0777F57-DBEE-4EAD-BA08-A9BBB7485844}" srcId="{49CF9F9A-C9B2-415D-9B6F-1FDF00D1BB6A}" destId="{3B49731C-735D-4A5E-9B90-602A07AABA04}" srcOrd="1" destOrd="0" parTransId="{807FFDA4-9D5B-41AA-850D-28B99B4CFAFD}" sibTransId="{B0655963-68AA-4684-B396-6E764719CE48}"/>
    <dgm:cxn modelId="{6DE7895A-087A-4978-98B1-EC748B093899}" srcId="{49CF9F9A-C9B2-415D-9B6F-1FDF00D1BB6A}" destId="{48512916-110B-49BE-A796-450B83824D70}" srcOrd="8" destOrd="0" parTransId="{9718AE81-AFF1-455D-9D87-4E689E19913C}" sibTransId="{86D6CA5B-3CB3-4D0D-A029-6789A7391140}"/>
    <dgm:cxn modelId="{CC82AE88-2CFA-4546-B6B1-41351DCD4300}" srcId="{49CF9F9A-C9B2-415D-9B6F-1FDF00D1BB6A}" destId="{A0E80766-8FB5-4A12-B17B-1FAFF80A1A95}" srcOrd="5" destOrd="0" parTransId="{BB65EE81-4063-4736-ADC0-3E6ADC7A89A5}" sibTransId="{89998A20-6599-46AB-93A9-081F7CBCFE59}"/>
    <dgm:cxn modelId="{4C53D188-14D9-429D-8FE4-35010255E410}" type="presOf" srcId="{B8029B2C-695B-4D6B-B408-7F6CD11D0E74}" destId="{FE27D5FE-A23F-459D-8E52-1BC07E00EAFF}" srcOrd="0" destOrd="3" presId="urn:microsoft.com/office/officeart/2005/8/layout/vList2"/>
    <dgm:cxn modelId="{7AA1589D-CE97-43A0-83DB-F7F1131B4E51}" srcId="{E437CD59-6CED-4471-B914-90DB98833ED8}" destId="{49CF9F9A-C9B2-415D-9B6F-1FDF00D1BB6A}" srcOrd="0" destOrd="0" parTransId="{8E1E52A3-6E69-4963-B016-C31B07B3D18D}" sibTransId="{5DE1AA13-6EFA-43AD-B080-6547959505BA}"/>
    <dgm:cxn modelId="{50847BA8-B20F-4FF8-A6B3-95B8CB8FFD49}" srcId="{49CF9F9A-C9B2-415D-9B6F-1FDF00D1BB6A}" destId="{34A9686A-4C92-4995-8B95-7EE0DBB03054}" srcOrd="6" destOrd="0" parTransId="{DF42CC19-0C6A-48D2-80DC-2CBD262527FE}" sibTransId="{BD3799BA-E29F-4F58-8248-08EC87604703}"/>
    <dgm:cxn modelId="{2F0996BC-3BB2-445C-923A-9B69D62B70E3}" srcId="{49CF9F9A-C9B2-415D-9B6F-1FDF00D1BB6A}" destId="{784796E4-9792-4FF3-8064-DB44C31DE0E5}" srcOrd="2" destOrd="0" parTransId="{E3D6243F-0409-4EC5-9231-72AFAF2F6BA8}" sibTransId="{9644C9EA-DFDB-41B4-ADE7-48C37BD71EB2}"/>
    <dgm:cxn modelId="{A0C66ACB-A5B6-4C6D-9127-7BC2FA443912}" type="presOf" srcId="{3B49731C-735D-4A5E-9B90-602A07AABA04}" destId="{FE27D5FE-A23F-459D-8E52-1BC07E00EAFF}" srcOrd="0" destOrd="1" presId="urn:microsoft.com/office/officeart/2005/8/layout/vList2"/>
    <dgm:cxn modelId="{520623CF-598B-4A62-96DD-14FD5FFF3DAA}" type="presOf" srcId="{0A1A3850-AD5C-4BFE-8185-656580C73721}" destId="{FE27D5FE-A23F-459D-8E52-1BC07E00EAFF}" srcOrd="0" destOrd="0" presId="urn:microsoft.com/office/officeart/2005/8/layout/vList2"/>
    <dgm:cxn modelId="{7F1A09D1-593D-4705-BC4B-B437AC7EC446}" srcId="{49CF9F9A-C9B2-415D-9B6F-1FDF00D1BB6A}" destId="{36FC54DD-A156-4E22-AC46-47C1E0F35237}" srcOrd="4" destOrd="0" parTransId="{131930C6-646B-4D97-BFCC-0068B9530F62}" sibTransId="{CA114DDC-7BB6-4000-B6F5-61332D5E1165}"/>
    <dgm:cxn modelId="{AFEA7AD1-C4E8-4860-A1DB-A40BFFC33FC3}" srcId="{49CF9F9A-C9B2-415D-9B6F-1FDF00D1BB6A}" destId="{0A1A3850-AD5C-4BFE-8185-656580C73721}" srcOrd="0" destOrd="0" parTransId="{3FBB69FF-056C-47FD-88EE-20FA95CA7C6B}" sibTransId="{5FC1AE03-415A-442B-9F14-4AC6F26F4949}"/>
    <dgm:cxn modelId="{6FF199DF-B2AA-4494-8F8C-0B443E17C281}" type="presOf" srcId="{34A9686A-4C92-4995-8B95-7EE0DBB03054}" destId="{FE27D5FE-A23F-459D-8E52-1BC07E00EAFF}" srcOrd="0" destOrd="6" presId="urn:microsoft.com/office/officeart/2005/8/layout/vList2"/>
    <dgm:cxn modelId="{76FD76E6-A8EE-407C-8D00-82AB9B0A77B3}" type="presOf" srcId="{784796E4-9792-4FF3-8064-DB44C31DE0E5}" destId="{FE27D5FE-A23F-459D-8E52-1BC07E00EAFF}" srcOrd="0" destOrd="2" presId="urn:microsoft.com/office/officeart/2005/8/layout/vList2"/>
    <dgm:cxn modelId="{A39A9CEA-BAA3-4A92-9B89-91A63F8C86DA}" type="presOf" srcId="{E437CD59-6CED-4471-B914-90DB98833ED8}" destId="{56ECDA8A-FE14-47F4-BCB2-0A956BC40601}" srcOrd="0" destOrd="0" presId="urn:microsoft.com/office/officeart/2005/8/layout/vList2"/>
    <dgm:cxn modelId="{C4B83DEC-569A-4A67-94F2-3291F1F1F76A}" type="presOf" srcId="{36FC54DD-A156-4E22-AC46-47C1E0F35237}" destId="{FE27D5FE-A23F-459D-8E52-1BC07E00EAFF}" srcOrd="0" destOrd="4" presId="urn:microsoft.com/office/officeart/2005/8/layout/vList2"/>
    <dgm:cxn modelId="{4E84ECF7-6A38-43E1-B3A7-6C52746C9BD1}" srcId="{49CF9F9A-C9B2-415D-9B6F-1FDF00D1BB6A}" destId="{B8029B2C-695B-4D6B-B408-7F6CD11D0E74}" srcOrd="3" destOrd="0" parTransId="{6B767A0C-926B-4207-8BEE-737EA1245D2A}" sibTransId="{788CEB31-F008-4E9D-8B55-5BCBA10EC022}"/>
    <dgm:cxn modelId="{424FCD1B-A08B-45D7-A239-3594FB9F6CDB}" type="presParOf" srcId="{56ECDA8A-FE14-47F4-BCB2-0A956BC40601}" destId="{D51D7570-4F6B-4C18-AD3D-1644852E6AD3}" srcOrd="0" destOrd="0" presId="urn:microsoft.com/office/officeart/2005/8/layout/vList2"/>
    <dgm:cxn modelId="{0A1D2ECF-C5E6-4519-ABBF-D47B85A5D9E7}" type="presParOf" srcId="{56ECDA8A-FE14-47F4-BCB2-0A956BC40601}" destId="{FE27D5FE-A23F-459D-8E52-1BC07E00EAF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C73FF70-CDFA-41E8-ACC1-D0B878844D77}"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ru-RU"/>
        </a:p>
      </dgm:t>
    </dgm:pt>
    <dgm:pt modelId="{C0682248-9278-4941-9D59-52469722A923}">
      <dgm:prSet/>
      <dgm:spPr/>
      <dgm:t>
        <a:bodyPr/>
        <a:lstStyle/>
        <a:p>
          <a:pPr rtl="0"/>
          <a:r>
            <a:rPr lang="kk-KZ"/>
            <a:t>Педагогиканы философиядан алып, оның ғылым ретінде қалыптасуына үлкен үлес қосқан. </a:t>
          </a:r>
          <a:endParaRPr lang="ru-RU"/>
        </a:p>
      </dgm:t>
    </dgm:pt>
    <dgm:pt modelId="{11395930-84B7-4782-962A-B622441C954C}" type="parTrans" cxnId="{6FBDD50F-4014-4D67-9C96-1BC8E03C3AA1}">
      <dgm:prSet/>
      <dgm:spPr/>
      <dgm:t>
        <a:bodyPr/>
        <a:lstStyle/>
        <a:p>
          <a:endParaRPr lang="ru-RU"/>
        </a:p>
      </dgm:t>
    </dgm:pt>
    <dgm:pt modelId="{331C3919-39B5-43B1-AF7A-C88F1B41148E}" type="sibTrans" cxnId="{6FBDD50F-4014-4D67-9C96-1BC8E03C3AA1}">
      <dgm:prSet/>
      <dgm:spPr/>
      <dgm:t>
        <a:bodyPr/>
        <a:lstStyle/>
        <a:p>
          <a:endParaRPr lang="ru-RU"/>
        </a:p>
      </dgm:t>
    </dgm:pt>
    <dgm:pt modelId="{4DADA992-59B7-4811-BF93-80DFAC21D2FD}">
      <dgm:prSet/>
      <dgm:spPr/>
      <dgm:t>
        <a:bodyPr/>
        <a:lstStyle/>
        <a:p>
          <a:pPr rtl="0"/>
          <a:r>
            <a:rPr lang="kk-KZ"/>
            <a:t>Оқытудың ең негізгі және ұтымды түрі </a:t>
          </a:r>
          <a:r>
            <a:rPr lang="kk-KZ" i="1"/>
            <a:t>сыныптық-сабақтық жүйе</a:t>
          </a:r>
          <a:r>
            <a:rPr lang="kk-KZ"/>
            <a:t> деп белгілеген.  </a:t>
          </a:r>
          <a:endParaRPr lang="ru-RU"/>
        </a:p>
      </dgm:t>
    </dgm:pt>
    <dgm:pt modelId="{92DE7D66-09F2-4D33-8643-8308472D98C1}" type="parTrans" cxnId="{6D2044F4-5B1D-4E7A-AB06-A88294635F37}">
      <dgm:prSet/>
      <dgm:spPr/>
      <dgm:t>
        <a:bodyPr/>
        <a:lstStyle/>
        <a:p>
          <a:endParaRPr lang="ru-RU"/>
        </a:p>
      </dgm:t>
    </dgm:pt>
    <dgm:pt modelId="{5A2D8BF2-8E88-4A98-A5E3-9617C383B373}" type="sibTrans" cxnId="{6D2044F4-5B1D-4E7A-AB06-A88294635F37}">
      <dgm:prSet/>
      <dgm:spPr/>
      <dgm:t>
        <a:bodyPr/>
        <a:lstStyle/>
        <a:p>
          <a:endParaRPr lang="ru-RU"/>
        </a:p>
      </dgm:t>
    </dgm:pt>
    <dgm:pt modelId="{703E97DD-149F-4F6E-B627-35EE0F32678E}">
      <dgm:prSet/>
      <dgm:spPr/>
      <dgm:t>
        <a:bodyPr/>
        <a:lstStyle/>
        <a:p>
          <a:pPr rtl="0"/>
          <a:r>
            <a:rPr lang="kk-KZ"/>
            <a:t>оқыту теориясын ғана емес, тәрбие теориясын да қамтыған «Ұлы дидактика» еңбегінің авторы;</a:t>
          </a:r>
          <a:endParaRPr lang="ru-RU"/>
        </a:p>
      </dgm:t>
    </dgm:pt>
    <dgm:pt modelId="{E8289B16-267B-48B2-8941-C7BFB6BD62F3}" type="parTrans" cxnId="{1BC53815-25F5-449C-86FC-E67D0A24698B}">
      <dgm:prSet/>
      <dgm:spPr/>
      <dgm:t>
        <a:bodyPr/>
        <a:lstStyle/>
        <a:p>
          <a:endParaRPr lang="ru-RU"/>
        </a:p>
      </dgm:t>
    </dgm:pt>
    <dgm:pt modelId="{A95C1B44-82CB-4DD2-B179-F1D4724BAE1B}" type="sibTrans" cxnId="{1BC53815-25F5-449C-86FC-E67D0A24698B}">
      <dgm:prSet/>
      <dgm:spPr/>
      <dgm:t>
        <a:bodyPr/>
        <a:lstStyle/>
        <a:p>
          <a:endParaRPr lang="ru-RU"/>
        </a:p>
      </dgm:t>
    </dgm:pt>
    <dgm:pt modelId="{57789C13-7ADA-4C81-ADCC-8F760BA1A67F}">
      <dgm:prSet/>
      <dgm:spPr/>
      <dgm:t>
        <a:bodyPr/>
        <a:lstStyle/>
        <a:p>
          <a:pPr rtl="0"/>
          <a:r>
            <a:rPr lang="kk-KZ"/>
            <a:t>Оқу материалын оқушыларға түсінікті етіп баяндау үшін өте қажетті дидактикалық принциптерді </a:t>
          </a:r>
          <a:r>
            <a:rPr lang="kk-KZ" i="1"/>
            <a:t>(көрнекілік, жүйелілік, бірізділік)</a:t>
          </a:r>
          <a:r>
            <a:rPr lang="kk-KZ"/>
            <a:t> ұсынды;</a:t>
          </a:r>
          <a:endParaRPr lang="ru-RU"/>
        </a:p>
      </dgm:t>
    </dgm:pt>
    <dgm:pt modelId="{6EEEF9BE-3356-4B84-BDF4-0A7C4F0F7AE2}" type="parTrans" cxnId="{5981FB01-3BBE-4B49-9E67-D4C57987D6A2}">
      <dgm:prSet/>
      <dgm:spPr/>
      <dgm:t>
        <a:bodyPr/>
        <a:lstStyle/>
        <a:p>
          <a:endParaRPr lang="ru-RU"/>
        </a:p>
      </dgm:t>
    </dgm:pt>
    <dgm:pt modelId="{3DC7DEF7-3D07-41DF-B64E-CC38D000FF9C}" type="sibTrans" cxnId="{5981FB01-3BBE-4B49-9E67-D4C57987D6A2}">
      <dgm:prSet/>
      <dgm:spPr/>
      <dgm:t>
        <a:bodyPr/>
        <a:lstStyle/>
        <a:p>
          <a:endParaRPr lang="ru-RU"/>
        </a:p>
      </dgm:t>
    </dgm:pt>
    <dgm:pt modelId="{D05083A3-D7B7-4AC4-B082-A7893A2C894D}">
      <dgm:prSet/>
      <dgm:spPr/>
      <dgm:t>
        <a:bodyPr/>
        <a:lstStyle/>
        <a:p>
          <a:pPr rtl="0"/>
          <a:r>
            <a:rPr lang="kk-KZ"/>
            <a:t>Оқытудың төмендегідей кезеңдерін береді: </a:t>
          </a:r>
          <a:r>
            <a:rPr lang="kk-KZ" i="1"/>
            <a:t>автопсия</a:t>
          </a:r>
          <a:r>
            <a:rPr lang="kk-KZ"/>
            <a:t> (өзбетті бақылау); </a:t>
          </a:r>
          <a:r>
            <a:rPr lang="kk-KZ" i="1"/>
            <a:t>автопраксия </a:t>
          </a:r>
          <a:r>
            <a:rPr lang="kk-KZ"/>
            <a:t>(практикалық әрекет); </a:t>
          </a:r>
          <a:r>
            <a:rPr lang="kk-KZ" i="1"/>
            <a:t>автохрессия </a:t>
          </a:r>
          <a:r>
            <a:rPr lang="kk-KZ"/>
            <a:t>(меңгерілген білім мен іскерлікті қолдану); </a:t>
          </a:r>
          <a:r>
            <a:rPr lang="kk-KZ" i="1"/>
            <a:t>автолексия </a:t>
          </a:r>
          <a:r>
            <a:rPr lang="kk-KZ"/>
            <a:t>(өз еңбегінің нәтижесін әңгімелеу іскерлігі); сондай-ақ, білім беру кезеңінің адамның жасына сәйкестігі.</a:t>
          </a:r>
          <a:endParaRPr lang="ru-RU"/>
        </a:p>
      </dgm:t>
    </dgm:pt>
    <dgm:pt modelId="{6226BD68-488B-44B4-9B9D-1C0CDAEBB2C3}" type="parTrans" cxnId="{8263416F-14DF-458A-905A-61CE159422D0}">
      <dgm:prSet/>
      <dgm:spPr/>
      <dgm:t>
        <a:bodyPr/>
        <a:lstStyle/>
        <a:p>
          <a:endParaRPr lang="ru-RU"/>
        </a:p>
      </dgm:t>
    </dgm:pt>
    <dgm:pt modelId="{38F78F1D-1B7C-4A3B-B7B5-A4593ED660E9}" type="sibTrans" cxnId="{8263416F-14DF-458A-905A-61CE159422D0}">
      <dgm:prSet/>
      <dgm:spPr/>
      <dgm:t>
        <a:bodyPr/>
        <a:lstStyle/>
        <a:p>
          <a:endParaRPr lang="ru-RU"/>
        </a:p>
      </dgm:t>
    </dgm:pt>
    <dgm:pt modelId="{7C6DFE79-916E-4B3A-AA7A-EB513F74A603}" type="pres">
      <dgm:prSet presAssocID="{EC73FF70-CDFA-41E8-ACC1-D0B878844D77}" presName="CompostProcess" presStyleCnt="0">
        <dgm:presLayoutVars>
          <dgm:dir/>
          <dgm:resizeHandles val="exact"/>
        </dgm:presLayoutVars>
      </dgm:prSet>
      <dgm:spPr/>
    </dgm:pt>
    <dgm:pt modelId="{A10943B3-8E12-49A0-83FB-83516D194EB0}" type="pres">
      <dgm:prSet presAssocID="{EC73FF70-CDFA-41E8-ACC1-D0B878844D77}" presName="arrow" presStyleLbl="bgShp" presStyleIdx="0" presStyleCnt="1"/>
      <dgm:spPr/>
    </dgm:pt>
    <dgm:pt modelId="{C846F18D-E8AA-494C-984D-9671071A66C5}" type="pres">
      <dgm:prSet presAssocID="{EC73FF70-CDFA-41E8-ACC1-D0B878844D77}" presName="linearProcess" presStyleCnt="0"/>
      <dgm:spPr/>
    </dgm:pt>
    <dgm:pt modelId="{5B8C623F-AE3B-4A16-9BFC-D823579545C5}" type="pres">
      <dgm:prSet presAssocID="{C0682248-9278-4941-9D59-52469722A923}" presName="textNode" presStyleLbl="node1" presStyleIdx="0" presStyleCnt="2">
        <dgm:presLayoutVars>
          <dgm:bulletEnabled val="1"/>
        </dgm:presLayoutVars>
      </dgm:prSet>
      <dgm:spPr/>
    </dgm:pt>
    <dgm:pt modelId="{B515CB09-BCD3-4749-BA80-1CE878FCEEC0}" type="pres">
      <dgm:prSet presAssocID="{331C3919-39B5-43B1-AF7A-C88F1B41148E}" presName="sibTrans" presStyleCnt="0"/>
      <dgm:spPr/>
    </dgm:pt>
    <dgm:pt modelId="{44C301D4-4CF9-4A3D-8F6D-8E831B61D21B}" type="pres">
      <dgm:prSet presAssocID="{4DADA992-59B7-4811-BF93-80DFAC21D2FD}" presName="textNode" presStyleLbl="node1" presStyleIdx="1" presStyleCnt="2">
        <dgm:presLayoutVars>
          <dgm:bulletEnabled val="1"/>
        </dgm:presLayoutVars>
      </dgm:prSet>
      <dgm:spPr/>
    </dgm:pt>
  </dgm:ptLst>
  <dgm:cxnLst>
    <dgm:cxn modelId="{5981FB01-3BBE-4B49-9E67-D4C57987D6A2}" srcId="{4DADA992-59B7-4811-BF93-80DFAC21D2FD}" destId="{57789C13-7ADA-4C81-ADCC-8F760BA1A67F}" srcOrd="1" destOrd="0" parTransId="{6EEEF9BE-3356-4B84-BDF4-0A7C4F0F7AE2}" sibTransId="{3DC7DEF7-3D07-41DF-B64E-CC38D000FF9C}"/>
    <dgm:cxn modelId="{6FBDD50F-4014-4D67-9C96-1BC8E03C3AA1}" srcId="{EC73FF70-CDFA-41E8-ACC1-D0B878844D77}" destId="{C0682248-9278-4941-9D59-52469722A923}" srcOrd="0" destOrd="0" parTransId="{11395930-84B7-4782-962A-B622441C954C}" sibTransId="{331C3919-39B5-43B1-AF7A-C88F1B41148E}"/>
    <dgm:cxn modelId="{1BC53815-25F5-449C-86FC-E67D0A24698B}" srcId="{4DADA992-59B7-4811-BF93-80DFAC21D2FD}" destId="{703E97DD-149F-4F6E-B627-35EE0F32678E}" srcOrd="0" destOrd="0" parTransId="{E8289B16-267B-48B2-8941-C7BFB6BD62F3}" sibTransId="{A95C1B44-82CB-4DD2-B179-F1D4724BAE1B}"/>
    <dgm:cxn modelId="{97C0DC4E-03CA-4E3A-A819-5EA84026C349}" type="presOf" srcId="{4DADA992-59B7-4811-BF93-80DFAC21D2FD}" destId="{44C301D4-4CF9-4A3D-8F6D-8E831B61D21B}" srcOrd="0" destOrd="0" presId="urn:microsoft.com/office/officeart/2005/8/layout/hProcess9"/>
    <dgm:cxn modelId="{8263416F-14DF-458A-905A-61CE159422D0}" srcId="{4DADA992-59B7-4811-BF93-80DFAC21D2FD}" destId="{D05083A3-D7B7-4AC4-B082-A7893A2C894D}" srcOrd="2" destOrd="0" parTransId="{6226BD68-488B-44B4-9B9D-1C0CDAEBB2C3}" sibTransId="{38F78F1D-1B7C-4A3B-B7B5-A4593ED660E9}"/>
    <dgm:cxn modelId="{FBF1E97C-D968-4320-9F1B-8D2F6FFBDFD7}" type="presOf" srcId="{EC73FF70-CDFA-41E8-ACC1-D0B878844D77}" destId="{7C6DFE79-916E-4B3A-AA7A-EB513F74A603}" srcOrd="0" destOrd="0" presId="urn:microsoft.com/office/officeart/2005/8/layout/hProcess9"/>
    <dgm:cxn modelId="{5CD444AF-4A7E-4615-B354-934813D648D3}" type="presOf" srcId="{D05083A3-D7B7-4AC4-B082-A7893A2C894D}" destId="{44C301D4-4CF9-4A3D-8F6D-8E831B61D21B}" srcOrd="0" destOrd="3" presId="urn:microsoft.com/office/officeart/2005/8/layout/hProcess9"/>
    <dgm:cxn modelId="{474C58C6-BD40-4D31-9BE6-F4AEB615589C}" type="presOf" srcId="{703E97DD-149F-4F6E-B627-35EE0F32678E}" destId="{44C301D4-4CF9-4A3D-8F6D-8E831B61D21B}" srcOrd="0" destOrd="1" presId="urn:microsoft.com/office/officeart/2005/8/layout/hProcess9"/>
    <dgm:cxn modelId="{C26776D5-7707-4C76-A314-39271369ED3B}" type="presOf" srcId="{57789C13-7ADA-4C81-ADCC-8F760BA1A67F}" destId="{44C301D4-4CF9-4A3D-8F6D-8E831B61D21B}" srcOrd="0" destOrd="2" presId="urn:microsoft.com/office/officeart/2005/8/layout/hProcess9"/>
    <dgm:cxn modelId="{1750B9DB-A4E1-4A7C-8730-C217E92472FB}" type="presOf" srcId="{C0682248-9278-4941-9D59-52469722A923}" destId="{5B8C623F-AE3B-4A16-9BFC-D823579545C5}" srcOrd="0" destOrd="0" presId="urn:microsoft.com/office/officeart/2005/8/layout/hProcess9"/>
    <dgm:cxn modelId="{6D2044F4-5B1D-4E7A-AB06-A88294635F37}" srcId="{EC73FF70-CDFA-41E8-ACC1-D0B878844D77}" destId="{4DADA992-59B7-4811-BF93-80DFAC21D2FD}" srcOrd="1" destOrd="0" parTransId="{92DE7D66-09F2-4D33-8643-8308472D98C1}" sibTransId="{5A2D8BF2-8E88-4A98-A5E3-9617C383B373}"/>
    <dgm:cxn modelId="{E3979ABE-BA79-481C-BE1C-EC960022C672}" type="presParOf" srcId="{7C6DFE79-916E-4B3A-AA7A-EB513F74A603}" destId="{A10943B3-8E12-49A0-83FB-83516D194EB0}" srcOrd="0" destOrd="0" presId="urn:microsoft.com/office/officeart/2005/8/layout/hProcess9"/>
    <dgm:cxn modelId="{2EC6FFD8-6105-499C-9EFB-93CCF0F3DD10}" type="presParOf" srcId="{7C6DFE79-916E-4B3A-AA7A-EB513F74A603}" destId="{C846F18D-E8AA-494C-984D-9671071A66C5}" srcOrd="1" destOrd="0" presId="urn:microsoft.com/office/officeart/2005/8/layout/hProcess9"/>
    <dgm:cxn modelId="{0CFE13FC-93EF-4B65-B9AB-7653E5259B6F}" type="presParOf" srcId="{C846F18D-E8AA-494C-984D-9671071A66C5}" destId="{5B8C623F-AE3B-4A16-9BFC-D823579545C5}" srcOrd="0" destOrd="0" presId="urn:microsoft.com/office/officeart/2005/8/layout/hProcess9"/>
    <dgm:cxn modelId="{121C34A5-7B67-4C6D-8DED-C10CB38240D7}" type="presParOf" srcId="{C846F18D-E8AA-494C-984D-9671071A66C5}" destId="{B515CB09-BCD3-4749-BA80-1CE878FCEEC0}" srcOrd="1" destOrd="0" presId="urn:microsoft.com/office/officeart/2005/8/layout/hProcess9"/>
    <dgm:cxn modelId="{E8F15056-EFA0-4D7D-8336-AE4261AEE190}" type="presParOf" srcId="{C846F18D-E8AA-494C-984D-9671071A66C5}" destId="{44C301D4-4CF9-4A3D-8F6D-8E831B61D21B}"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A7E8768-5459-4309-92B8-39FAB9257662}"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ru-RU"/>
        </a:p>
      </dgm:t>
    </dgm:pt>
    <dgm:pt modelId="{AD1FF7AE-57B1-4C12-92A2-750D0DA52B2A}">
      <dgm:prSet custT="1"/>
      <dgm:spPr/>
      <dgm:t>
        <a:bodyPr/>
        <a:lstStyle/>
        <a:p>
          <a:pPr rtl="0"/>
          <a:r>
            <a:rPr lang="kk-KZ" sz="2800" b="1"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Я.А.Коменскийдің педагогикалық идеяларының мәні мынада:</a:t>
          </a:r>
          <a:endParaRPr lang="ru-RU" sz="2800" b="1"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gm:t>
    </dgm:pt>
    <dgm:pt modelId="{5CABF805-B827-41E7-9650-D356D877ED9D}" type="parTrans" cxnId="{458E7808-2ADA-4382-9487-519421DC0E42}">
      <dgm:prSet/>
      <dgm:spPr/>
      <dgm:t>
        <a:bodyPr/>
        <a:lstStyle/>
        <a:p>
          <a:endParaRPr lang="ru-RU"/>
        </a:p>
      </dgm:t>
    </dgm:pt>
    <dgm:pt modelId="{892F1191-CDCF-427C-B76E-B97882402C87}" type="sibTrans" cxnId="{458E7808-2ADA-4382-9487-519421DC0E42}">
      <dgm:prSet/>
      <dgm:spPr/>
      <dgm:t>
        <a:bodyPr/>
        <a:lstStyle/>
        <a:p>
          <a:endParaRPr lang="ru-RU"/>
        </a:p>
      </dgm:t>
    </dgm:pt>
    <dgm:pt modelId="{AB1F6574-C9CD-47D7-9BC2-E44FCC0AA855}">
      <dgm:prSet/>
      <dgm:spPr/>
      <dgm:t>
        <a:bodyPr/>
        <a:lstStyle/>
        <a:p>
          <a:pPr rtl="0"/>
          <a:r>
            <a:rPr lang="kk-KZ" b="1" i="1" dirty="0">
              <a:latin typeface="Times New Roman" panose="02020603050405020304" pitchFamily="18" charset="0"/>
              <a:cs typeface="Times New Roman" panose="02020603050405020304" pitchFamily="18" charset="0"/>
            </a:rPr>
            <a:t>жалпы мен ерекшенің, тұтастық пен жеке бөліктердің, даму мен                тәрбиенің, білім берудің қоғамдық жүйесімен тұтастай жеке тұлғаның табиғи да баяу еркін дамуының, дербес және қоғамдық дамудың бірлігі;</a:t>
          </a:r>
          <a:endParaRPr lang="ru-RU" b="1" i="1" dirty="0">
            <a:latin typeface="Times New Roman" panose="02020603050405020304" pitchFamily="18" charset="0"/>
            <a:cs typeface="Times New Roman" panose="02020603050405020304" pitchFamily="18" charset="0"/>
          </a:endParaRPr>
        </a:p>
      </dgm:t>
    </dgm:pt>
    <dgm:pt modelId="{98C148D0-9164-4FA5-89D1-6CEEE069A385}" type="parTrans" cxnId="{1B6BED2B-2977-44A0-B752-D4A71A5784DC}">
      <dgm:prSet/>
      <dgm:spPr/>
      <dgm:t>
        <a:bodyPr/>
        <a:lstStyle/>
        <a:p>
          <a:endParaRPr lang="ru-RU"/>
        </a:p>
      </dgm:t>
    </dgm:pt>
    <dgm:pt modelId="{FD2BB2A6-6C8D-49D5-88DE-159E7E4BAB4E}" type="sibTrans" cxnId="{1B6BED2B-2977-44A0-B752-D4A71A5784DC}">
      <dgm:prSet/>
      <dgm:spPr/>
      <dgm:t>
        <a:bodyPr/>
        <a:lstStyle/>
        <a:p>
          <a:endParaRPr lang="ru-RU"/>
        </a:p>
      </dgm:t>
    </dgm:pt>
    <dgm:pt modelId="{B7AE0175-0128-47AB-B017-CF316168D15B}">
      <dgm:prSet/>
      <dgm:spPr/>
      <dgm:t>
        <a:bodyPr/>
        <a:lstStyle/>
        <a:p>
          <a:pPr rtl="0"/>
          <a:r>
            <a:rPr lang="kk-KZ" b="1" i="1" dirty="0">
              <a:latin typeface="Times New Roman" panose="02020603050405020304" pitchFamily="18" charset="0"/>
              <a:cs typeface="Times New Roman" panose="02020603050405020304" pitchFamily="18" charset="0"/>
            </a:rPr>
            <a:t>тәрбиенің үш құрамдас бөлігі: ғылыми білім алу, адамгершілік тәрбиесі, діни тәрбие;</a:t>
          </a:r>
          <a:endParaRPr lang="ru-RU" b="1" i="1" dirty="0">
            <a:latin typeface="Times New Roman" panose="02020603050405020304" pitchFamily="18" charset="0"/>
            <a:cs typeface="Times New Roman" panose="02020603050405020304" pitchFamily="18" charset="0"/>
          </a:endParaRPr>
        </a:p>
      </dgm:t>
    </dgm:pt>
    <dgm:pt modelId="{CCB13B0C-AC4C-47C4-9161-08B4DC6024D8}" type="parTrans" cxnId="{46298CCD-663A-4567-9B47-4AE44FCB3808}">
      <dgm:prSet/>
      <dgm:spPr/>
      <dgm:t>
        <a:bodyPr/>
        <a:lstStyle/>
        <a:p>
          <a:endParaRPr lang="ru-RU"/>
        </a:p>
      </dgm:t>
    </dgm:pt>
    <dgm:pt modelId="{CA273E09-773E-40EE-B92A-DA00A74D6020}" type="sibTrans" cxnId="{46298CCD-663A-4567-9B47-4AE44FCB3808}">
      <dgm:prSet/>
      <dgm:spPr/>
      <dgm:t>
        <a:bodyPr/>
        <a:lstStyle/>
        <a:p>
          <a:endParaRPr lang="ru-RU"/>
        </a:p>
      </dgm:t>
    </dgm:pt>
    <dgm:pt modelId="{46E91F48-A1BF-4A6F-BF79-B9DA2E26CC06}">
      <dgm:prSet/>
      <dgm:spPr/>
      <dgm:t>
        <a:bodyPr/>
        <a:lstStyle/>
        <a:p>
          <a:pPr rtl="0"/>
          <a:r>
            <a:rPr lang="kk-KZ" b="1" i="1" dirty="0">
              <a:latin typeface="Times New Roman" panose="02020603050405020304" pitchFamily="18" charset="0"/>
              <a:cs typeface="Times New Roman" panose="02020603050405020304" pitchFamily="18" charset="0"/>
            </a:rPr>
            <a:t>жеке тұлғаның жан-жақты дамуы;   </a:t>
          </a:r>
          <a:endParaRPr lang="ru-RU" b="1" i="1" dirty="0">
            <a:latin typeface="Times New Roman" panose="02020603050405020304" pitchFamily="18" charset="0"/>
            <a:cs typeface="Times New Roman" panose="02020603050405020304" pitchFamily="18" charset="0"/>
          </a:endParaRPr>
        </a:p>
      </dgm:t>
    </dgm:pt>
    <dgm:pt modelId="{375645B5-E0FC-46D8-8426-DEF51278BEE2}" type="parTrans" cxnId="{FF9991C8-208B-4BC7-A736-F1A704A8BEFA}">
      <dgm:prSet/>
      <dgm:spPr/>
      <dgm:t>
        <a:bodyPr/>
        <a:lstStyle/>
        <a:p>
          <a:endParaRPr lang="ru-RU"/>
        </a:p>
      </dgm:t>
    </dgm:pt>
    <dgm:pt modelId="{C09B890E-78F9-4743-9EBA-00182E041513}" type="sibTrans" cxnId="{FF9991C8-208B-4BC7-A736-F1A704A8BEFA}">
      <dgm:prSet/>
      <dgm:spPr/>
      <dgm:t>
        <a:bodyPr/>
        <a:lstStyle/>
        <a:p>
          <a:endParaRPr lang="ru-RU"/>
        </a:p>
      </dgm:t>
    </dgm:pt>
    <dgm:pt modelId="{15BE7D14-0FD8-4E2D-BAF2-6084755F859B}">
      <dgm:prSet/>
      <dgm:spPr/>
      <dgm:t>
        <a:bodyPr/>
        <a:lstStyle/>
        <a:p>
          <a:pPr rtl="0"/>
          <a:r>
            <a:rPr lang="kk-KZ" b="1" i="1" dirty="0">
              <a:latin typeface="Times New Roman" panose="02020603050405020304" pitchFamily="18" charset="0"/>
              <a:cs typeface="Times New Roman" panose="02020603050405020304" pitchFamily="18" charset="0"/>
            </a:rPr>
            <a:t>адам - табиғаттың перзенті, сондықтан барлық педагогикалық құралдар адамның табиғатына сәйкес болуы қажет. Тәрбиенің «табиғатқа сәйкестігі» принципі дегеніміз адамның рухани өмірінің заңдарын зерттеу мен олармен барлық педагогикалық әсер етулерді үйлестіру;</a:t>
          </a:r>
          <a:endParaRPr lang="ru-RU" b="1" i="1" dirty="0">
            <a:latin typeface="Times New Roman" panose="02020603050405020304" pitchFamily="18" charset="0"/>
            <a:cs typeface="Times New Roman" panose="02020603050405020304" pitchFamily="18" charset="0"/>
          </a:endParaRPr>
        </a:p>
      </dgm:t>
    </dgm:pt>
    <dgm:pt modelId="{8899C11D-829D-425B-9DBE-780D2384CAEC}" type="parTrans" cxnId="{1E941CDF-F8D5-41BA-9DFA-935D06BC46A6}">
      <dgm:prSet/>
      <dgm:spPr/>
      <dgm:t>
        <a:bodyPr/>
        <a:lstStyle/>
        <a:p>
          <a:endParaRPr lang="ru-RU"/>
        </a:p>
      </dgm:t>
    </dgm:pt>
    <dgm:pt modelId="{560F9E84-7F0C-4D9B-BFA9-4C62A0F8A857}" type="sibTrans" cxnId="{1E941CDF-F8D5-41BA-9DFA-935D06BC46A6}">
      <dgm:prSet/>
      <dgm:spPr/>
      <dgm:t>
        <a:bodyPr/>
        <a:lstStyle/>
        <a:p>
          <a:endParaRPr lang="ru-RU"/>
        </a:p>
      </dgm:t>
    </dgm:pt>
    <dgm:pt modelId="{3531EFA2-606B-429F-B615-824FA81F461A}">
      <dgm:prSet/>
      <dgm:spPr/>
      <dgm:t>
        <a:bodyPr/>
        <a:lstStyle/>
        <a:p>
          <a:pPr rtl="0"/>
          <a:r>
            <a:rPr lang="kk-KZ" b="1" i="1" dirty="0">
              <a:latin typeface="Times New Roman" panose="02020603050405020304" pitchFamily="18" charset="0"/>
              <a:cs typeface="Times New Roman" panose="02020603050405020304" pitchFamily="18" charset="0"/>
            </a:rPr>
            <a:t>табиғатты, адамды және оның іс-әрекетін басқаратын басты принциптердің бірлігін мойындауы;</a:t>
          </a:r>
          <a:endParaRPr lang="ru-RU" b="1" i="1" dirty="0">
            <a:latin typeface="Times New Roman" panose="02020603050405020304" pitchFamily="18" charset="0"/>
            <a:cs typeface="Times New Roman" panose="02020603050405020304" pitchFamily="18" charset="0"/>
          </a:endParaRPr>
        </a:p>
      </dgm:t>
    </dgm:pt>
    <dgm:pt modelId="{B40A92DD-9C7F-4823-8AA9-77A266AB3222}" type="parTrans" cxnId="{4150AD6C-AF18-4F27-B3B7-499C07223D8F}">
      <dgm:prSet/>
      <dgm:spPr/>
      <dgm:t>
        <a:bodyPr/>
        <a:lstStyle/>
        <a:p>
          <a:endParaRPr lang="ru-RU"/>
        </a:p>
      </dgm:t>
    </dgm:pt>
    <dgm:pt modelId="{BF9D68B0-BCE4-4BDF-9416-03363DC49F4B}" type="sibTrans" cxnId="{4150AD6C-AF18-4F27-B3B7-499C07223D8F}">
      <dgm:prSet/>
      <dgm:spPr/>
      <dgm:t>
        <a:bodyPr/>
        <a:lstStyle/>
        <a:p>
          <a:endParaRPr lang="ru-RU"/>
        </a:p>
      </dgm:t>
    </dgm:pt>
    <dgm:pt modelId="{9F87704F-EDB6-406F-8298-5DEE53D8F8E0}">
      <dgm:prSet/>
      <dgm:spPr/>
      <dgm:t>
        <a:bodyPr/>
        <a:lstStyle/>
        <a:p>
          <a:pPr rtl="0"/>
          <a:r>
            <a:rPr lang="kk-KZ" b="1" i="1" dirty="0">
              <a:latin typeface="Times New Roman" panose="02020603050405020304" pitchFamily="18" charset="0"/>
              <a:cs typeface="Times New Roman" panose="02020603050405020304" pitchFamily="18" charset="0"/>
            </a:rPr>
            <a:t>Білім беру мен оқытудың оқушылардың жас ерекшелігіне сәйкес жүруін, жеке пәндердің өмірмен байланысты салыстырмалы  әдістермен оқытылуын  талап етті;</a:t>
          </a:r>
          <a:endParaRPr lang="ru-RU" b="1" i="1" dirty="0">
            <a:latin typeface="Times New Roman" panose="02020603050405020304" pitchFamily="18" charset="0"/>
            <a:cs typeface="Times New Roman" panose="02020603050405020304" pitchFamily="18" charset="0"/>
          </a:endParaRPr>
        </a:p>
      </dgm:t>
    </dgm:pt>
    <dgm:pt modelId="{0045CE02-CC29-44FD-AFAD-6EFA599D4E6C}" type="parTrans" cxnId="{E20FF6B0-CA45-400D-A6A9-6D4BC70868BE}">
      <dgm:prSet/>
      <dgm:spPr/>
      <dgm:t>
        <a:bodyPr/>
        <a:lstStyle/>
        <a:p>
          <a:endParaRPr lang="ru-RU"/>
        </a:p>
      </dgm:t>
    </dgm:pt>
    <dgm:pt modelId="{21EE9ACC-2782-4E58-B4A4-A44E26B9419C}" type="sibTrans" cxnId="{E20FF6B0-CA45-400D-A6A9-6D4BC70868BE}">
      <dgm:prSet/>
      <dgm:spPr/>
      <dgm:t>
        <a:bodyPr/>
        <a:lstStyle/>
        <a:p>
          <a:endParaRPr lang="ru-RU"/>
        </a:p>
      </dgm:t>
    </dgm:pt>
    <dgm:pt modelId="{B640C2E7-8ECF-440D-A8A0-9E65C1A62203}">
      <dgm:prSet/>
      <dgm:spPr/>
      <dgm:t>
        <a:bodyPr/>
        <a:lstStyle/>
        <a:p>
          <a:endParaRPr lang="ru-RU"/>
        </a:p>
      </dgm:t>
    </dgm:pt>
    <dgm:pt modelId="{B0A46340-1DE6-4207-B2A2-652F9304E8DB}" type="parTrans" cxnId="{A72BA85D-2187-4694-AAC2-D71B94A30A0D}">
      <dgm:prSet/>
      <dgm:spPr/>
      <dgm:t>
        <a:bodyPr/>
        <a:lstStyle/>
        <a:p>
          <a:endParaRPr lang="ru-RU"/>
        </a:p>
      </dgm:t>
    </dgm:pt>
    <dgm:pt modelId="{865F69F0-2735-4DEC-AD8D-C402800D7CE4}" type="sibTrans" cxnId="{A72BA85D-2187-4694-AAC2-D71B94A30A0D}">
      <dgm:prSet/>
      <dgm:spPr/>
      <dgm:t>
        <a:bodyPr/>
        <a:lstStyle/>
        <a:p>
          <a:endParaRPr lang="ru-RU"/>
        </a:p>
      </dgm:t>
    </dgm:pt>
    <dgm:pt modelId="{4A85D79B-9A6B-4BBE-B45C-FFF417F79C81}">
      <dgm:prSet/>
      <dgm:spPr/>
      <dgm:t>
        <a:bodyPr/>
        <a:lstStyle/>
        <a:p>
          <a:endParaRPr lang="ru-RU"/>
        </a:p>
      </dgm:t>
    </dgm:pt>
    <dgm:pt modelId="{46FE50C5-8008-45FE-B5A5-59FE120ABBEC}" type="parTrans" cxnId="{B4656A06-F3E3-44E1-A8AB-F72DA09C3628}">
      <dgm:prSet/>
      <dgm:spPr/>
      <dgm:t>
        <a:bodyPr/>
        <a:lstStyle/>
        <a:p>
          <a:endParaRPr lang="ru-RU"/>
        </a:p>
      </dgm:t>
    </dgm:pt>
    <dgm:pt modelId="{040F3B02-3FC9-449C-BD73-E43960B08E82}" type="sibTrans" cxnId="{B4656A06-F3E3-44E1-A8AB-F72DA09C3628}">
      <dgm:prSet/>
      <dgm:spPr/>
      <dgm:t>
        <a:bodyPr/>
        <a:lstStyle/>
        <a:p>
          <a:endParaRPr lang="ru-RU"/>
        </a:p>
      </dgm:t>
    </dgm:pt>
    <dgm:pt modelId="{AD04C063-3F44-42F6-9D7D-FB3792237173}">
      <dgm:prSet/>
      <dgm:spPr/>
      <dgm:t>
        <a:bodyPr/>
        <a:lstStyle/>
        <a:p>
          <a:endParaRPr lang="ru-RU"/>
        </a:p>
      </dgm:t>
    </dgm:pt>
    <dgm:pt modelId="{08EBAFB6-7F7F-4E08-B15A-112C41E2BC75}" type="parTrans" cxnId="{2375D512-8F8C-4722-875C-62C0C5A13489}">
      <dgm:prSet/>
      <dgm:spPr/>
      <dgm:t>
        <a:bodyPr/>
        <a:lstStyle/>
        <a:p>
          <a:endParaRPr lang="ru-RU"/>
        </a:p>
      </dgm:t>
    </dgm:pt>
    <dgm:pt modelId="{809E54BB-2B40-4CD8-9AA6-E09D3B28AD13}" type="sibTrans" cxnId="{2375D512-8F8C-4722-875C-62C0C5A13489}">
      <dgm:prSet/>
      <dgm:spPr/>
      <dgm:t>
        <a:bodyPr/>
        <a:lstStyle/>
        <a:p>
          <a:endParaRPr lang="ru-RU"/>
        </a:p>
      </dgm:t>
    </dgm:pt>
    <dgm:pt modelId="{8F6F8C5C-520F-4B4E-8A50-C2981FA452A2}">
      <dgm:prSet/>
      <dgm:spPr/>
      <dgm:t>
        <a:bodyPr/>
        <a:lstStyle/>
        <a:p>
          <a:endParaRPr lang="ru-RU"/>
        </a:p>
      </dgm:t>
    </dgm:pt>
    <dgm:pt modelId="{A3C9A053-F84D-41C3-B9D6-A69CDA9FD66D}" type="parTrans" cxnId="{F9E18361-4D8C-41D4-B1E5-5AFCDCF918F3}">
      <dgm:prSet/>
      <dgm:spPr/>
      <dgm:t>
        <a:bodyPr/>
        <a:lstStyle/>
        <a:p>
          <a:endParaRPr lang="ru-RU"/>
        </a:p>
      </dgm:t>
    </dgm:pt>
    <dgm:pt modelId="{1012A35A-26D7-464A-9A49-E51D22698338}" type="sibTrans" cxnId="{F9E18361-4D8C-41D4-B1E5-5AFCDCF918F3}">
      <dgm:prSet/>
      <dgm:spPr/>
      <dgm:t>
        <a:bodyPr/>
        <a:lstStyle/>
        <a:p>
          <a:endParaRPr lang="ru-RU"/>
        </a:p>
      </dgm:t>
    </dgm:pt>
    <dgm:pt modelId="{84515DB3-A249-4147-A451-6A480767FC76}">
      <dgm:prSet/>
      <dgm:spPr/>
      <dgm:t>
        <a:bodyPr/>
        <a:lstStyle/>
        <a:p>
          <a:endParaRPr lang="ru-RU"/>
        </a:p>
      </dgm:t>
    </dgm:pt>
    <dgm:pt modelId="{EE5AB27B-4290-4EDE-88B8-2C0FED6D11C3}" type="parTrans" cxnId="{17CEEDF4-C04C-43B5-B4A8-9B2C720131E1}">
      <dgm:prSet/>
      <dgm:spPr/>
      <dgm:t>
        <a:bodyPr/>
        <a:lstStyle/>
        <a:p>
          <a:endParaRPr lang="ru-RU"/>
        </a:p>
      </dgm:t>
    </dgm:pt>
    <dgm:pt modelId="{481908CB-0034-44A6-B3FC-ED3A7B162790}" type="sibTrans" cxnId="{17CEEDF4-C04C-43B5-B4A8-9B2C720131E1}">
      <dgm:prSet/>
      <dgm:spPr/>
      <dgm:t>
        <a:bodyPr/>
        <a:lstStyle/>
        <a:p>
          <a:endParaRPr lang="ru-RU"/>
        </a:p>
      </dgm:t>
    </dgm:pt>
    <dgm:pt modelId="{37ED0CDB-449B-4DA4-AD9C-6182EDB78425}">
      <dgm:prSet/>
      <dgm:spPr/>
      <dgm:t>
        <a:bodyPr/>
        <a:lstStyle/>
        <a:p>
          <a:endParaRPr lang="ru-RU"/>
        </a:p>
      </dgm:t>
    </dgm:pt>
    <dgm:pt modelId="{934AAC39-B74E-4ECA-BB4A-C9AE1CA75450}" type="parTrans" cxnId="{C925FCEA-EF41-4D13-9A06-39D0ECDA4D48}">
      <dgm:prSet/>
      <dgm:spPr/>
      <dgm:t>
        <a:bodyPr/>
        <a:lstStyle/>
        <a:p>
          <a:endParaRPr lang="ru-RU"/>
        </a:p>
      </dgm:t>
    </dgm:pt>
    <dgm:pt modelId="{AB2063E2-AB2D-4E76-8ADD-76F9D68F51B1}" type="sibTrans" cxnId="{C925FCEA-EF41-4D13-9A06-39D0ECDA4D48}">
      <dgm:prSet/>
      <dgm:spPr/>
      <dgm:t>
        <a:bodyPr/>
        <a:lstStyle/>
        <a:p>
          <a:endParaRPr lang="ru-RU"/>
        </a:p>
      </dgm:t>
    </dgm:pt>
    <dgm:pt modelId="{1D9D47A6-B6DA-4E47-9ACD-E15ACEB3DF64}">
      <dgm:prSet/>
      <dgm:spPr/>
      <dgm:t>
        <a:bodyPr/>
        <a:lstStyle/>
        <a:p>
          <a:endParaRPr lang="ru-RU"/>
        </a:p>
      </dgm:t>
    </dgm:pt>
    <dgm:pt modelId="{73E83656-0976-4452-8A3D-1ABF50663372}" type="parTrans" cxnId="{39628CEF-DDAD-4234-BC0B-873F8EF02079}">
      <dgm:prSet/>
      <dgm:spPr/>
      <dgm:t>
        <a:bodyPr/>
        <a:lstStyle/>
        <a:p>
          <a:endParaRPr lang="ru-RU"/>
        </a:p>
      </dgm:t>
    </dgm:pt>
    <dgm:pt modelId="{BFBD31D3-5ABB-462B-B5AE-90B37AFC8933}" type="sibTrans" cxnId="{39628CEF-DDAD-4234-BC0B-873F8EF02079}">
      <dgm:prSet/>
      <dgm:spPr/>
      <dgm:t>
        <a:bodyPr/>
        <a:lstStyle/>
        <a:p>
          <a:endParaRPr lang="ru-RU"/>
        </a:p>
      </dgm:t>
    </dgm:pt>
    <dgm:pt modelId="{C1FA2ADF-8A9D-46A9-AC69-F0CA1CF9668C}" type="pres">
      <dgm:prSet presAssocID="{FA7E8768-5459-4309-92B8-39FAB9257662}" presName="compositeShape" presStyleCnt="0">
        <dgm:presLayoutVars>
          <dgm:chMax val="7"/>
          <dgm:dir/>
          <dgm:resizeHandles val="exact"/>
        </dgm:presLayoutVars>
      </dgm:prSet>
      <dgm:spPr/>
    </dgm:pt>
    <dgm:pt modelId="{2094ED94-949D-4444-8267-BD65EE06D8D3}" type="pres">
      <dgm:prSet presAssocID="{AD1FF7AE-57B1-4C12-92A2-750D0DA52B2A}" presName="circ1" presStyleLbl="vennNode1" presStyleIdx="0" presStyleCnt="7"/>
      <dgm:spPr/>
    </dgm:pt>
    <dgm:pt modelId="{5868DE08-9C50-40F8-BC23-F8134C99FE15}" type="pres">
      <dgm:prSet presAssocID="{AD1FF7AE-57B1-4C12-92A2-750D0DA52B2A}" presName="circ1Tx" presStyleLbl="revTx" presStyleIdx="0" presStyleCnt="0" custScaleX="293637">
        <dgm:presLayoutVars>
          <dgm:chMax val="0"/>
          <dgm:chPref val="0"/>
          <dgm:bulletEnabled val="1"/>
        </dgm:presLayoutVars>
      </dgm:prSet>
      <dgm:spPr/>
    </dgm:pt>
    <dgm:pt modelId="{95391C49-0EC6-4ED0-81B6-4C2789D7D403}" type="pres">
      <dgm:prSet presAssocID="{AB1F6574-C9CD-47D7-9BC2-E44FCC0AA855}" presName="circ2" presStyleLbl="vennNode1" presStyleIdx="1" presStyleCnt="7"/>
      <dgm:spPr/>
    </dgm:pt>
    <dgm:pt modelId="{67F3D958-2C67-4AFC-A5AE-B0D5FAD8EB2D}" type="pres">
      <dgm:prSet presAssocID="{AB1F6574-C9CD-47D7-9BC2-E44FCC0AA855}" presName="circ2Tx" presStyleLbl="revTx" presStyleIdx="0" presStyleCnt="0">
        <dgm:presLayoutVars>
          <dgm:chMax val="0"/>
          <dgm:chPref val="0"/>
          <dgm:bulletEnabled val="1"/>
        </dgm:presLayoutVars>
      </dgm:prSet>
      <dgm:spPr/>
    </dgm:pt>
    <dgm:pt modelId="{38BF9314-6349-435E-8BC6-54B0595D94F1}" type="pres">
      <dgm:prSet presAssocID="{B7AE0175-0128-47AB-B017-CF316168D15B}" presName="circ3" presStyleLbl="vennNode1" presStyleIdx="2" presStyleCnt="7"/>
      <dgm:spPr/>
    </dgm:pt>
    <dgm:pt modelId="{98CCED7B-3C29-4A4F-9A7F-FD9C92CFC982}" type="pres">
      <dgm:prSet presAssocID="{B7AE0175-0128-47AB-B017-CF316168D15B}" presName="circ3Tx" presStyleLbl="revTx" presStyleIdx="0" presStyleCnt="0">
        <dgm:presLayoutVars>
          <dgm:chMax val="0"/>
          <dgm:chPref val="0"/>
          <dgm:bulletEnabled val="1"/>
        </dgm:presLayoutVars>
      </dgm:prSet>
      <dgm:spPr/>
    </dgm:pt>
    <dgm:pt modelId="{490511C5-C9DE-4D81-ABDF-ABA5EDCE4052}" type="pres">
      <dgm:prSet presAssocID="{46E91F48-A1BF-4A6F-BF79-B9DA2E26CC06}" presName="circ4" presStyleLbl="vennNode1" presStyleIdx="3" presStyleCnt="7"/>
      <dgm:spPr/>
    </dgm:pt>
    <dgm:pt modelId="{CC9D3284-C1A8-470D-A090-5EA3905DE4F9}" type="pres">
      <dgm:prSet presAssocID="{46E91F48-A1BF-4A6F-BF79-B9DA2E26CC06}" presName="circ4Tx" presStyleLbl="revTx" presStyleIdx="0" presStyleCnt="0">
        <dgm:presLayoutVars>
          <dgm:chMax val="0"/>
          <dgm:chPref val="0"/>
          <dgm:bulletEnabled val="1"/>
        </dgm:presLayoutVars>
      </dgm:prSet>
      <dgm:spPr/>
    </dgm:pt>
    <dgm:pt modelId="{CB3F15F5-EDAF-4C7D-9640-93D0FECC15D0}" type="pres">
      <dgm:prSet presAssocID="{15BE7D14-0FD8-4E2D-BAF2-6084755F859B}" presName="circ5" presStyleLbl="vennNode1" presStyleIdx="4" presStyleCnt="7"/>
      <dgm:spPr/>
    </dgm:pt>
    <dgm:pt modelId="{123FC092-954F-487D-AC3A-39DB00E310C7}" type="pres">
      <dgm:prSet presAssocID="{15BE7D14-0FD8-4E2D-BAF2-6084755F859B}" presName="circ5Tx" presStyleLbl="revTx" presStyleIdx="0" presStyleCnt="0">
        <dgm:presLayoutVars>
          <dgm:chMax val="0"/>
          <dgm:chPref val="0"/>
          <dgm:bulletEnabled val="1"/>
        </dgm:presLayoutVars>
      </dgm:prSet>
      <dgm:spPr/>
    </dgm:pt>
    <dgm:pt modelId="{43CF3072-60D8-4042-BEA9-FEA4F204232E}" type="pres">
      <dgm:prSet presAssocID="{3531EFA2-606B-429F-B615-824FA81F461A}" presName="circ6" presStyleLbl="vennNode1" presStyleIdx="5" presStyleCnt="7"/>
      <dgm:spPr/>
    </dgm:pt>
    <dgm:pt modelId="{6D93B5EA-F6B3-4B09-8CB4-8992A1215E98}" type="pres">
      <dgm:prSet presAssocID="{3531EFA2-606B-429F-B615-824FA81F461A}" presName="circ6Tx" presStyleLbl="revTx" presStyleIdx="0" presStyleCnt="0">
        <dgm:presLayoutVars>
          <dgm:chMax val="0"/>
          <dgm:chPref val="0"/>
          <dgm:bulletEnabled val="1"/>
        </dgm:presLayoutVars>
      </dgm:prSet>
      <dgm:spPr/>
    </dgm:pt>
    <dgm:pt modelId="{CFD70DE0-F00A-4222-AC17-B7D6C2313D48}" type="pres">
      <dgm:prSet presAssocID="{9F87704F-EDB6-406F-8298-5DEE53D8F8E0}" presName="circ7" presStyleLbl="vennNode1" presStyleIdx="6" presStyleCnt="7"/>
      <dgm:spPr/>
    </dgm:pt>
    <dgm:pt modelId="{BF7BD6E0-DBFC-4E14-8D57-82BDB909499F}" type="pres">
      <dgm:prSet presAssocID="{9F87704F-EDB6-406F-8298-5DEE53D8F8E0}" presName="circ7Tx" presStyleLbl="revTx" presStyleIdx="0" presStyleCnt="0">
        <dgm:presLayoutVars>
          <dgm:chMax val="0"/>
          <dgm:chPref val="0"/>
          <dgm:bulletEnabled val="1"/>
        </dgm:presLayoutVars>
      </dgm:prSet>
      <dgm:spPr/>
    </dgm:pt>
  </dgm:ptLst>
  <dgm:cxnLst>
    <dgm:cxn modelId="{B4656A06-F3E3-44E1-A8AB-F72DA09C3628}" srcId="{FA7E8768-5459-4309-92B8-39FAB9257662}" destId="{4A85D79B-9A6B-4BBE-B45C-FFF417F79C81}" srcOrd="8" destOrd="0" parTransId="{46FE50C5-8008-45FE-B5A5-59FE120ABBEC}" sibTransId="{040F3B02-3FC9-449C-BD73-E43960B08E82}"/>
    <dgm:cxn modelId="{458E7808-2ADA-4382-9487-519421DC0E42}" srcId="{FA7E8768-5459-4309-92B8-39FAB9257662}" destId="{AD1FF7AE-57B1-4C12-92A2-750D0DA52B2A}" srcOrd="0" destOrd="0" parTransId="{5CABF805-B827-41E7-9650-D356D877ED9D}" sibTransId="{892F1191-CDCF-427C-B76E-B97882402C87}"/>
    <dgm:cxn modelId="{2375D512-8F8C-4722-875C-62C0C5A13489}" srcId="{FA7E8768-5459-4309-92B8-39FAB9257662}" destId="{AD04C063-3F44-42F6-9D7D-FB3792237173}" srcOrd="9" destOrd="0" parTransId="{08EBAFB6-7F7F-4E08-B15A-112C41E2BC75}" sibTransId="{809E54BB-2B40-4CD8-9AA6-E09D3B28AD13}"/>
    <dgm:cxn modelId="{12D2941E-9798-4934-8A8D-D341ABFB0908}" type="presOf" srcId="{3531EFA2-606B-429F-B615-824FA81F461A}" destId="{6D93B5EA-F6B3-4B09-8CB4-8992A1215E98}" srcOrd="0" destOrd="0" presId="urn:microsoft.com/office/officeart/2005/8/layout/venn1"/>
    <dgm:cxn modelId="{5017C02A-C943-4BB7-87F6-5A028288AC47}" type="presOf" srcId="{AD1FF7AE-57B1-4C12-92A2-750D0DA52B2A}" destId="{5868DE08-9C50-40F8-BC23-F8134C99FE15}" srcOrd="0" destOrd="0" presId="urn:microsoft.com/office/officeart/2005/8/layout/venn1"/>
    <dgm:cxn modelId="{1B6BED2B-2977-44A0-B752-D4A71A5784DC}" srcId="{FA7E8768-5459-4309-92B8-39FAB9257662}" destId="{AB1F6574-C9CD-47D7-9BC2-E44FCC0AA855}" srcOrd="1" destOrd="0" parTransId="{98C148D0-9164-4FA5-89D1-6CEEE069A385}" sibTransId="{FD2BB2A6-6C8D-49D5-88DE-159E7E4BAB4E}"/>
    <dgm:cxn modelId="{8BE1335B-A198-4BEB-B9DA-5DE2BF93D20D}" type="presOf" srcId="{B7AE0175-0128-47AB-B017-CF316168D15B}" destId="{98CCED7B-3C29-4A4F-9A7F-FD9C92CFC982}" srcOrd="0" destOrd="0" presId="urn:microsoft.com/office/officeart/2005/8/layout/venn1"/>
    <dgm:cxn modelId="{A72BA85D-2187-4694-AAC2-D71B94A30A0D}" srcId="{FA7E8768-5459-4309-92B8-39FAB9257662}" destId="{B640C2E7-8ECF-440D-A8A0-9E65C1A62203}" srcOrd="7" destOrd="0" parTransId="{B0A46340-1DE6-4207-B2A2-652F9304E8DB}" sibTransId="{865F69F0-2735-4DEC-AD8D-C402800D7CE4}"/>
    <dgm:cxn modelId="{F9E18361-4D8C-41D4-B1E5-5AFCDCF918F3}" srcId="{FA7E8768-5459-4309-92B8-39FAB9257662}" destId="{8F6F8C5C-520F-4B4E-8A50-C2981FA452A2}" srcOrd="10" destOrd="0" parTransId="{A3C9A053-F84D-41C3-B9D6-A69CDA9FD66D}" sibTransId="{1012A35A-26D7-464A-9A49-E51D22698338}"/>
    <dgm:cxn modelId="{4150AD6C-AF18-4F27-B3B7-499C07223D8F}" srcId="{FA7E8768-5459-4309-92B8-39FAB9257662}" destId="{3531EFA2-606B-429F-B615-824FA81F461A}" srcOrd="5" destOrd="0" parTransId="{B40A92DD-9C7F-4823-8AA9-77A266AB3222}" sibTransId="{BF9D68B0-BCE4-4BDF-9416-03363DC49F4B}"/>
    <dgm:cxn modelId="{53FEA69A-8AE7-40B3-A82E-DD56806D0217}" type="presOf" srcId="{AB1F6574-C9CD-47D7-9BC2-E44FCC0AA855}" destId="{67F3D958-2C67-4AFC-A5AE-B0D5FAD8EB2D}" srcOrd="0" destOrd="0" presId="urn:microsoft.com/office/officeart/2005/8/layout/venn1"/>
    <dgm:cxn modelId="{3A59B09C-DA61-45E4-9861-CE50C64335FB}" type="presOf" srcId="{9F87704F-EDB6-406F-8298-5DEE53D8F8E0}" destId="{BF7BD6E0-DBFC-4E14-8D57-82BDB909499F}" srcOrd="0" destOrd="0" presId="urn:microsoft.com/office/officeart/2005/8/layout/venn1"/>
    <dgm:cxn modelId="{E20FF6B0-CA45-400D-A6A9-6D4BC70868BE}" srcId="{FA7E8768-5459-4309-92B8-39FAB9257662}" destId="{9F87704F-EDB6-406F-8298-5DEE53D8F8E0}" srcOrd="6" destOrd="0" parTransId="{0045CE02-CC29-44FD-AFAD-6EFA599D4E6C}" sibTransId="{21EE9ACC-2782-4E58-B4A4-A44E26B9419C}"/>
    <dgm:cxn modelId="{C3F3F1B2-2C7D-45E0-B2E1-AA366D2D523C}" type="presOf" srcId="{15BE7D14-0FD8-4E2D-BAF2-6084755F859B}" destId="{123FC092-954F-487D-AC3A-39DB00E310C7}" srcOrd="0" destOrd="0" presId="urn:microsoft.com/office/officeart/2005/8/layout/venn1"/>
    <dgm:cxn modelId="{FF9991C8-208B-4BC7-A736-F1A704A8BEFA}" srcId="{FA7E8768-5459-4309-92B8-39FAB9257662}" destId="{46E91F48-A1BF-4A6F-BF79-B9DA2E26CC06}" srcOrd="3" destOrd="0" parTransId="{375645B5-E0FC-46D8-8426-DEF51278BEE2}" sibTransId="{C09B890E-78F9-4743-9EBA-00182E041513}"/>
    <dgm:cxn modelId="{46298CCD-663A-4567-9B47-4AE44FCB3808}" srcId="{FA7E8768-5459-4309-92B8-39FAB9257662}" destId="{B7AE0175-0128-47AB-B017-CF316168D15B}" srcOrd="2" destOrd="0" parTransId="{CCB13B0C-AC4C-47C4-9161-08B4DC6024D8}" sibTransId="{CA273E09-773E-40EE-B92A-DA00A74D6020}"/>
    <dgm:cxn modelId="{1E941CDF-F8D5-41BA-9DFA-935D06BC46A6}" srcId="{FA7E8768-5459-4309-92B8-39FAB9257662}" destId="{15BE7D14-0FD8-4E2D-BAF2-6084755F859B}" srcOrd="4" destOrd="0" parTransId="{8899C11D-829D-425B-9DBE-780D2384CAEC}" sibTransId="{560F9E84-7F0C-4D9B-BFA9-4C62A0F8A857}"/>
    <dgm:cxn modelId="{81D3BFE0-5452-4727-93A5-41035AEDA507}" type="presOf" srcId="{FA7E8768-5459-4309-92B8-39FAB9257662}" destId="{C1FA2ADF-8A9D-46A9-AC69-F0CA1CF9668C}" srcOrd="0" destOrd="0" presId="urn:microsoft.com/office/officeart/2005/8/layout/venn1"/>
    <dgm:cxn modelId="{C925FCEA-EF41-4D13-9A06-39D0ECDA4D48}" srcId="{FA7E8768-5459-4309-92B8-39FAB9257662}" destId="{37ED0CDB-449B-4DA4-AD9C-6182EDB78425}" srcOrd="12" destOrd="0" parTransId="{934AAC39-B74E-4ECA-BB4A-C9AE1CA75450}" sibTransId="{AB2063E2-AB2D-4E76-8ADD-76F9D68F51B1}"/>
    <dgm:cxn modelId="{22E7A9EC-358C-4FC1-9C0D-E6288B7751F6}" type="presOf" srcId="{46E91F48-A1BF-4A6F-BF79-B9DA2E26CC06}" destId="{CC9D3284-C1A8-470D-A090-5EA3905DE4F9}" srcOrd="0" destOrd="0" presId="urn:microsoft.com/office/officeart/2005/8/layout/venn1"/>
    <dgm:cxn modelId="{39628CEF-DDAD-4234-BC0B-873F8EF02079}" srcId="{FA7E8768-5459-4309-92B8-39FAB9257662}" destId="{1D9D47A6-B6DA-4E47-9ACD-E15ACEB3DF64}" srcOrd="13" destOrd="0" parTransId="{73E83656-0976-4452-8A3D-1ABF50663372}" sibTransId="{BFBD31D3-5ABB-462B-B5AE-90B37AFC8933}"/>
    <dgm:cxn modelId="{17CEEDF4-C04C-43B5-B4A8-9B2C720131E1}" srcId="{FA7E8768-5459-4309-92B8-39FAB9257662}" destId="{84515DB3-A249-4147-A451-6A480767FC76}" srcOrd="11" destOrd="0" parTransId="{EE5AB27B-4290-4EDE-88B8-2C0FED6D11C3}" sibTransId="{481908CB-0034-44A6-B3FC-ED3A7B162790}"/>
    <dgm:cxn modelId="{EFFE5891-90FC-4C78-A892-E08461A7FC7D}" type="presParOf" srcId="{C1FA2ADF-8A9D-46A9-AC69-F0CA1CF9668C}" destId="{2094ED94-949D-4444-8267-BD65EE06D8D3}" srcOrd="0" destOrd="0" presId="urn:microsoft.com/office/officeart/2005/8/layout/venn1"/>
    <dgm:cxn modelId="{30F69DF1-F60E-4AF1-B602-64A0A56E5C65}" type="presParOf" srcId="{C1FA2ADF-8A9D-46A9-AC69-F0CA1CF9668C}" destId="{5868DE08-9C50-40F8-BC23-F8134C99FE15}" srcOrd="1" destOrd="0" presId="urn:microsoft.com/office/officeart/2005/8/layout/venn1"/>
    <dgm:cxn modelId="{EA4F698A-09D6-4A64-9701-E1870B55E379}" type="presParOf" srcId="{C1FA2ADF-8A9D-46A9-AC69-F0CA1CF9668C}" destId="{95391C49-0EC6-4ED0-81B6-4C2789D7D403}" srcOrd="2" destOrd="0" presId="urn:microsoft.com/office/officeart/2005/8/layout/venn1"/>
    <dgm:cxn modelId="{FC5C95EA-C609-499B-84A1-D311BC053477}" type="presParOf" srcId="{C1FA2ADF-8A9D-46A9-AC69-F0CA1CF9668C}" destId="{67F3D958-2C67-4AFC-A5AE-B0D5FAD8EB2D}" srcOrd="3" destOrd="0" presId="urn:microsoft.com/office/officeart/2005/8/layout/venn1"/>
    <dgm:cxn modelId="{78E5C605-6093-4368-8EB8-0170F3CEC09F}" type="presParOf" srcId="{C1FA2ADF-8A9D-46A9-AC69-F0CA1CF9668C}" destId="{38BF9314-6349-435E-8BC6-54B0595D94F1}" srcOrd="4" destOrd="0" presId="urn:microsoft.com/office/officeart/2005/8/layout/venn1"/>
    <dgm:cxn modelId="{614F56E5-3A69-4387-9CFC-4D32463E65EA}" type="presParOf" srcId="{C1FA2ADF-8A9D-46A9-AC69-F0CA1CF9668C}" destId="{98CCED7B-3C29-4A4F-9A7F-FD9C92CFC982}" srcOrd="5" destOrd="0" presId="urn:microsoft.com/office/officeart/2005/8/layout/venn1"/>
    <dgm:cxn modelId="{89D6B2A1-DF26-4FFA-A156-F253BFDE766A}" type="presParOf" srcId="{C1FA2ADF-8A9D-46A9-AC69-F0CA1CF9668C}" destId="{490511C5-C9DE-4D81-ABDF-ABA5EDCE4052}" srcOrd="6" destOrd="0" presId="urn:microsoft.com/office/officeart/2005/8/layout/venn1"/>
    <dgm:cxn modelId="{ABE2E031-38B2-4DD0-93C5-D8A15EB01C3A}" type="presParOf" srcId="{C1FA2ADF-8A9D-46A9-AC69-F0CA1CF9668C}" destId="{CC9D3284-C1A8-470D-A090-5EA3905DE4F9}" srcOrd="7" destOrd="0" presId="urn:microsoft.com/office/officeart/2005/8/layout/venn1"/>
    <dgm:cxn modelId="{166E749C-9E35-444D-9217-D2EA8263A050}" type="presParOf" srcId="{C1FA2ADF-8A9D-46A9-AC69-F0CA1CF9668C}" destId="{CB3F15F5-EDAF-4C7D-9640-93D0FECC15D0}" srcOrd="8" destOrd="0" presId="urn:microsoft.com/office/officeart/2005/8/layout/venn1"/>
    <dgm:cxn modelId="{B4586510-8794-484B-B74C-FC665FE211DE}" type="presParOf" srcId="{C1FA2ADF-8A9D-46A9-AC69-F0CA1CF9668C}" destId="{123FC092-954F-487D-AC3A-39DB00E310C7}" srcOrd="9" destOrd="0" presId="urn:microsoft.com/office/officeart/2005/8/layout/venn1"/>
    <dgm:cxn modelId="{AA066B78-D0A6-46B2-9FFA-90BA9D2EAA94}" type="presParOf" srcId="{C1FA2ADF-8A9D-46A9-AC69-F0CA1CF9668C}" destId="{43CF3072-60D8-4042-BEA9-FEA4F204232E}" srcOrd="10" destOrd="0" presId="urn:microsoft.com/office/officeart/2005/8/layout/venn1"/>
    <dgm:cxn modelId="{3951A3C2-58EA-4D72-8EA5-4AB58E973F03}" type="presParOf" srcId="{C1FA2ADF-8A9D-46A9-AC69-F0CA1CF9668C}" destId="{6D93B5EA-F6B3-4B09-8CB4-8992A1215E98}" srcOrd="11" destOrd="0" presId="urn:microsoft.com/office/officeart/2005/8/layout/venn1"/>
    <dgm:cxn modelId="{0F1BA6CD-D1FC-4C8A-AAA3-AC6C48FC7F8C}" type="presParOf" srcId="{C1FA2ADF-8A9D-46A9-AC69-F0CA1CF9668C}" destId="{CFD70DE0-F00A-4222-AC17-B7D6C2313D48}" srcOrd="12" destOrd="0" presId="urn:microsoft.com/office/officeart/2005/8/layout/venn1"/>
    <dgm:cxn modelId="{AD252A79-A539-4F3E-9B45-1D5911887E46}" type="presParOf" srcId="{C1FA2ADF-8A9D-46A9-AC69-F0CA1CF9668C}" destId="{BF7BD6E0-DBFC-4E14-8D57-82BDB909499F}"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80B09A5-A980-4AD2-977A-9C1F25EAFF45}"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ru-RU"/>
        </a:p>
      </dgm:t>
    </dgm:pt>
    <dgm:pt modelId="{E3955E6B-CEBB-4B67-9B52-63D59910E81C}">
      <dgm:prSet/>
      <dgm:spPr/>
      <dgm:t>
        <a:bodyPr/>
        <a:lstStyle/>
        <a:p>
          <a:pPr rtl="0"/>
          <a:r>
            <a:rPr lang="kk-KZ" b="1" dirty="0"/>
            <a:t>Л.Н. Толстой</a:t>
          </a:r>
          <a:r>
            <a:rPr lang="kk-KZ" dirty="0"/>
            <a:t> (1828-1910жж.) </a:t>
          </a:r>
          <a:endParaRPr lang="ru-RU" dirty="0"/>
        </a:p>
      </dgm:t>
    </dgm:pt>
    <dgm:pt modelId="{2340623E-5F5A-4A14-BBC7-D06956F18D47}" type="parTrans" cxnId="{50714272-DCAB-4A72-B681-E1595269A685}">
      <dgm:prSet/>
      <dgm:spPr/>
      <dgm:t>
        <a:bodyPr/>
        <a:lstStyle/>
        <a:p>
          <a:endParaRPr lang="ru-RU"/>
        </a:p>
      </dgm:t>
    </dgm:pt>
    <dgm:pt modelId="{A5BA24B2-66BF-4072-896B-2AEB22FCA1C5}" type="sibTrans" cxnId="{50714272-DCAB-4A72-B681-E1595269A685}">
      <dgm:prSet/>
      <dgm:spPr/>
      <dgm:t>
        <a:bodyPr/>
        <a:lstStyle/>
        <a:p>
          <a:endParaRPr lang="ru-RU"/>
        </a:p>
      </dgm:t>
    </dgm:pt>
    <dgm:pt modelId="{B204506D-CB39-4349-BA73-0C7D39F0AF83}">
      <dgm:prSet/>
      <dgm:spPr/>
      <dgm:t>
        <a:bodyPr/>
        <a:lstStyle/>
        <a:p>
          <a:pPr rtl="0"/>
          <a:r>
            <a:rPr lang="kk-KZ" i="1">
              <a:latin typeface="Times New Roman" panose="02020603050405020304" pitchFamily="18" charset="0"/>
              <a:cs typeface="Times New Roman" panose="02020603050405020304" pitchFamily="18" charset="0"/>
            </a:rPr>
            <a:t>Еңбектері:</a:t>
          </a:r>
          <a:endParaRPr lang="ru-RU">
            <a:latin typeface="Times New Roman" panose="02020603050405020304" pitchFamily="18" charset="0"/>
            <a:cs typeface="Times New Roman" panose="02020603050405020304" pitchFamily="18" charset="0"/>
          </a:endParaRPr>
        </a:p>
      </dgm:t>
    </dgm:pt>
    <dgm:pt modelId="{2658FC27-6F4B-44BE-B0C3-308746312163}" type="parTrans" cxnId="{439EED3F-5F1C-4D10-A9AD-B0833ED90DEE}">
      <dgm:prSet/>
      <dgm:spPr/>
      <dgm:t>
        <a:bodyPr/>
        <a:lstStyle/>
        <a:p>
          <a:endParaRPr lang="ru-RU"/>
        </a:p>
      </dgm:t>
    </dgm:pt>
    <dgm:pt modelId="{C0B1D94F-6B07-4D73-9D95-8962E8B4855E}" type="sibTrans" cxnId="{439EED3F-5F1C-4D10-A9AD-B0833ED90DEE}">
      <dgm:prSet/>
      <dgm:spPr/>
      <dgm:t>
        <a:bodyPr/>
        <a:lstStyle/>
        <a:p>
          <a:endParaRPr lang="ru-RU"/>
        </a:p>
      </dgm:t>
    </dgm:pt>
    <dgm:pt modelId="{784EC195-49DC-4A6C-B6B3-5C2217B124D5}">
      <dgm:prSet/>
      <dgm:spPr/>
      <dgm:t>
        <a:bodyPr/>
        <a:lstStyle/>
        <a:p>
          <a:pPr rtl="0"/>
          <a:r>
            <a:rPr lang="kk-KZ">
              <a:latin typeface="Times New Roman" panose="02020603050405020304" pitchFamily="18" charset="0"/>
              <a:cs typeface="Times New Roman" panose="02020603050405020304" pitchFamily="18" charset="0"/>
            </a:rPr>
            <a:t>“Азбука” (1872ж.),</a:t>
          </a:r>
          <a:endParaRPr lang="ru-RU">
            <a:latin typeface="Times New Roman" panose="02020603050405020304" pitchFamily="18" charset="0"/>
            <a:cs typeface="Times New Roman" panose="02020603050405020304" pitchFamily="18" charset="0"/>
          </a:endParaRPr>
        </a:p>
      </dgm:t>
    </dgm:pt>
    <dgm:pt modelId="{142AFEE9-4A1D-4533-9072-CA11FBDE4C53}" type="parTrans" cxnId="{972055BB-DDE7-4D07-97B7-AB49EE74B49C}">
      <dgm:prSet/>
      <dgm:spPr/>
      <dgm:t>
        <a:bodyPr/>
        <a:lstStyle/>
        <a:p>
          <a:endParaRPr lang="ru-RU"/>
        </a:p>
      </dgm:t>
    </dgm:pt>
    <dgm:pt modelId="{24BB5D32-0D64-4A4D-A300-FC108F0D5BFE}" type="sibTrans" cxnId="{972055BB-DDE7-4D07-97B7-AB49EE74B49C}">
      <dgm:prSet/>
      <dgm:spPr/>
      <dgm:t>
        <a:bodyPr/>
        <a:lstStyle/>
        <a:p>
          <a:endParaRPr lang="ru-RU"/>
        </a:p>
      </dgm:t>
    </dgm:pt>
    <dgm:pt modelId="{FB0466D4-4D33-4C90-9ED1-59E3DB5EF234}">
      <dgm:prSet/>
      <dgm:spPr/>
      <dgm:t>
        <a:bodyPr/>
        <a:lstStyle/>
        <a:p>
          <a:pPr rtl="0"/>
          <a:r>
            <a:rPr lang="kk-KZ">
              <a:latin typeface="Times New Roman" panose="02020603050405020304" pitchFamily="18" charset="0"/>
              <a:cs typeface="Times New Roman" panose="02020603050405020304" pitchFamily="18" charset="0"/>
            </a:rPr>
            <a:t>“Жаңа азбука” (1875ж.),</a:t>
          </a:r>
          <a:endParaRPr lang="ru-RU">
            <a:latin typeface="Times New Roman" panose="02020603050405020304" pitchFamily="18" charset="0"/>
            <a:cs typeface="Times New Roman" panose="02020603050405020304" pitchFamily="18" charset="0"/>
          </a:endParaRPr>
        </a:p>
      </dgm:t>
    </dgm:pt>
    <dgm:pt modelId="{47A4231B-685C-4225-A0E2-0C6EAF19C0F1}" type="parTrans" cxnId="{6463C2A4-4645-4737-B8FB-EA8D9AB3F562}">
      <dgm:prSet/>
      <dgm:spPr/>
      <dgm:t>
        <a:bodyPr/>
        <a:lstStyle/>
        <a:p>
          <a:endParaRPr lang="ru-RU"/>
        </a:p>
      </dgm:t>
    </dgm:pt>
    <dgm:pt modelId="{738FB190-CA43-4C24-8F43-C0B0FB8A83CE}" type="sibTrans" cxnId="{6463C2A4-4645-4737-B8FB-EA8D9AB3F562}">
      <dgm:prSet/>
      <dgm:spPr/>
      <dgm:t>
        <a:bodyPr/>
        <a:lstStyle/>
        <a:p>
          <a:endParaRPr lang="ru-RU"/>
        </a:p>
      </dgm:t>
    </dgm:pt>
    <dgm:pt modelId="{B2BB95C7-F775-44E0-981F-86520684EBE7}">
      <dgm:prSet/>
      <dgm:spPr/>
      <dgm:t>
        <a:bodyPr/>
        <a:lstStyle/>
        <a:p>
          <a:pPr rtl="0"/>
          <a:r>
            <a:rPr lang="kk-KZ">
              <a:latin typeface="Times New Roman" panose="02020603050405020304" pitchFamily="18" charset="0"/>
              <a:cs typeface="Times New Roman" panose="02020603050405020304" pitchFamily="18" charset="0"/>
            </a:rPr>
            <a:t>«Оқу кітаптары».</a:t>
          </a:r>
          <a:endParaRPr lang="ru-RU">
            <a:latin typeface="Times New Roman" panose="02020603050405020304" pitchFamily="18" charset="0"/>
            <a:cs typeface="Times New Roman" panose="02020603050405020304" pitchFamily="18" charset="0"/>
          </a:endParaRPr>
        </a:p>
      </dgm:t>
    </dgm:pt>
    <dgm:pt modelId="{23423766-1694-4E92-A53D-C0BFD3708DED}" type="parTrans" cxnId="{521ED59E-3384-4AEB-AD02-3DE6262A2A96}">
      <dgm:prSet/>
      <dgm:spPr/>
      <dgm:t>
        <a:bodyPr/>
        <a:lstStyle/>
        <a:p>
          <a:endParaRPr lang="ru-RU"/>
        </a:p>
      </dgm:t>
    </dgm:pt>
    <dgm:pt modelId="{6D39CFF1-366C-4E96-8BC3-90A37A22A1E1}" type="sibTrans" cxnId="{521ED59E-3384-4AEB-AD02-3DE6262A2A96}">
      <dgm:prSet/>
      <dgm:spPr/>
      <dgm:t>
        <a:bodyPr/>
        <a:lstStyle/>
        <a:p>
          <a:endParaRPr lang="ru-RU"/>
        </a:p>
      </dgm:t>
    </dgm:pt>
    <dgm:pt modelId="{8F4CCE89-E1CD-4DAD-B7C4-849BD3CCB91A}">
      <dgm:prSet/>
      <dgm:spPr/>
      <dgm:t>
        <a:bodyPr/>
        <a:lstStyle/>
        <a:p>
          <a:pPr rtl="0"/>
          <a:r>
            <a:rPr lang="kk-KZ" i="1">
              <a:latin typeface="Times New Roman" panose="02020603050405020304" pitchFamily="18" charset="0"/>
              <a:cs typeface="Times New Roman" panose="02020603050405020304" pitchFamily="18" charset="0"/>
            </a:rPr>
            <a:t>Негізгі идеялары:</a:t>
          </a:r>
          <a:endParaRPr lang="ru-RU">
            <a:latin typeface="Times New Roman" panose="02020603050405020304" pitchFamily="18" charset="0"/>
            <a:cs typeface="Times New Roman" panose="02020603050405020304" pitchFamily="18" charset="0"/>
          </a:endParaRPr>
        </a:p>
      </dgm:t>
    </dgm:pt>
    <dgm:pt modelId="{DA635D1C-E854-4917-A43D-03C6712F80BA}" type="parTrans" cxnId="{3F3838AF-538B-417A-9E58-A1F26F5216CC}">
      <dgm:prSet/>
      <dgm:spPr/>
      <dgm:t>
        <a:bodyPr/>
        <a:lstStyle/>
        <a:p>
          <a:endParaRPr lang="ru-RU"/>
        </a:p>
      </dgm:t>
    </dgm:pt>
    <dgm:pt modelId="{8D1281F0-F3A7-4866-A900-B10E3AA94342}" type="sibTrans" cxnId="{3F3838AF-538B-417A-9E58-A1F26F5216CC}">
      <dgm:prSet/>
      <dgm:spPr/>
      <dgm:t>
        <a:bodyPr/>
        <a:lstStyle/>
        <a:p>
          <a:endParaRPr lang="ru-RU"/>
        </a:p>
      </dgm:t>
    </dgm:pt>
    <dgm:pt modelId="{F4F7BCA0-E8FE-4AE7-93BE-E30A4048CE10}">
      <dgm:prSet/>
      <dgm:spPr/>
      <dgm:t>
        <a:bodyPr/>
        <a:lstStyle/>
        <a:p>
          <a:pPr rtl="0"/>
          <a:r>
            <a:rPr lang="kk-KZ">
              <a:latin typeface="Times New Roman" panose="02020603050405020304" pitchFamily="18" charset="0"/>
              <a:cs typeface="Times New Roman" panose="02020603050405020304" pitchFamily="18" charset="0"/>
            </a:rPr>
            <a:t>“Еркін тәрбие” (Руссо бойынша) идеясы: тәрбие ең алдымен өзін-өзі дамыту;</a:t>
          </a:r>
          <a:endParaRPr lang="ru-RU">
            <a:latin typeface="Times New Roman" panose="02020603050405020304" pitchFamily="18" charset="0"/>
            <a:cs typeface="Times New Roman" panose="02020603050405020304" pitchFamily="18" charset="0"/>
          </a:endParaRPr>
        </a:p>
      </dgm:t>
    </dgm:pt>
    <dgm:pt modelId="{074E1781-4735-48E8-AAEC-8C52B36AF9EE}" type="parTrans" cxnId="{DE7A1C0C-5F75-4640-B2CD-7CCF7A55462F}">
      <dgm:prSet/>
      <dgm:spPr/>
      <dgm:t>
        <a:bodyPr/>
        <a:lstStyle/>
        <a:p>
          <a:endParaRPr lang="ru-RU"/>
        </a:p>
      </dgm:t>
    </dgm:pt>
    <dgm:pt modelId="{CA131FBE-CA0B-415E-B462-012F75392D9C}" type="sibTrans" cxnId="{DE7A1C0C-5F75-4640-B2CD-7CCF7A55462F}">
      <dgm:prSet/>
      <dgm:spPr/>
      <dgm:t>
        <a:bodyPr/>
        <a:lstStyle/>
        <a:p>
          <a:endParaRPr lang="ru-RU"/>
        </a:p>
      </dgm:t>
    </dgm:pt>
    <dgm:pt modelId="{ED58DDBD-41F9-4757-A2EC-4CCFCF7D9273}">
      <dgm:prSet/>
      <dgm:spPr/>
      <dgm:t>
        <a:bodyPr/>
        <a:lstStyle/>
        <a:p>
          <a:pPr rtl="0"/>
          <a:r>
            <a:rPr lang="kk-KZ">
              <a:latin typeface="Times New Roman" panose="02020603050405020304" pitchFamily="18" charset="0"/>
              <a:cs typeface="Times New Roman" panose="02020603050405020304" pitchFamily="18" charset="0"/>
            </a:rPr>
            <a:t>тәрбие міндеттері – туылғаннан бастап адамзат бойында бар гармонияны қорғау, балаға еркіндік беру; «педагогиканың критериумы тек біреу ғана ол – еркіндік»; </a:t>
          </a:r>
          <a:endParaRPr lang="ru-RU">
            <a:latin typeface="Times New Roman" panose="02020603050405020304" pitchFamily="18" charset="0"/>
            <a:cs typeface="Times New Roman" panose="02020603050405020304" pitchFamily="18" charset="0"/>
          </a:endParaRPr>
        </a:p>
      </dgm:t>
    </dgm:pt>
    <dgm:pt modelId="{C83E60E3-5B13-4485-A7DF-323815F5F659}" type="parTrans" cxnId="{269EB688-47F7-45F5-AF2C-814D2193AE63}">
      <dgm:prSet/>
      <dgm:spPr/>
      <dgm:t>
        <a:bodyPr/>
        <a:lstStyle/>
        <a:p>
          <a:endParaRPr lang="ru-RU"/>
        </a:p>
      </dgm:t>
    </dgm:pt>
    <dgm:pt modelId="{411E4BF5-F785-4B21-ABDB-AC27E121B739}" type="sibTrans" cxnId="{269EB688-47F7-45F5-AF2C-814D2193AE63}">
      <dgm:prSet/>
      <dgm:spPr/>
      <dgm:t>
        <a:bodyPr/>
        <a:lstStyle/>
        <a:p>
          <a:endParaRPr lang="ru-RU"/>
        </a:p>
      </dgm:t>
    </dgm:pt>
    <dgm:pt modelId="{2429F712-05D6-45F8-A06C-08941D38EF88}">
      <dgm:prSet/>
      <dgm:spPr/>
      <dgm:t>
        <a:bodyPr/>
        <a:lstStyle/>
        <a:p>
          <a:pPr rtl="0"/>
          <a:r>
            <a:rPr lang="kk-KZ">
              <a:latin typeface="Times New Roman" panose="02020603050405020304" pitchFamily="18" charset="0"/>
              <a:cs typeface="Times New Roman" panose="02020603050405020304" pitchFamily="18" charset="0"/>
            </a:rPr>
            <a:t>баланың ерекшелігі мен оның қызығушылығын ескеру принципі.</a:t>
          </a:r>
          <a:endParaRPr lang="ru-RU">
            <a:latin typeface="Times New Roman" panose="02020603050405020304" pitchFamily="18" charset="0"/>
            <a:cs typeface="Times New Roman" panose="02020603050405020304" pitchFamily="18" charset="0"/>
          </a:endParaRPr>
        </a:p>
      </dgm:t>
    </dgm:pt>
    <dgm:pt modelId="{C4B75D09-111D-4D95-B83C-338B53F51D9A}" type="parTrans" cxnId="{C1C9FE40-7F80-41F6-9891-2AEE9100E7CB}">
      <dgm:prSet/>
      <dgm:spPr/>
      <dgm:t>
        <a:bodyPr/>
        <a:lstStyle/>
        <a:p>
          <a:endParaRPr lang="ru-RU"/>
        </a:p>
      </dgm:t>
    </dgm:pt>
    <dgm:pt modelId="{0D9A2210-B907-42AD-AFF1-9A0318E2DF1C}" type="sibTrans" cxnId="{C1C9FE40-7F80-41F6-9891-2AEE9100E7CB}">
      <dgm:prSet/>
      <dgm:spPr/>
      <dgm:t>
        <a:bodyPr/>
        <a:lstStyle/>
        <a:p>
          <a:endParaRPr lang="ru-RU"/>
        </a:p>
      </dgm:t>
    </dgm:pt>
    <dgm:pt modelId="{1ABB4530-DB7F-4ED7-879A-F7D4C79FF431}">
      <dgm:prSet/>
      <dgm:spPr/>
      <dgm:t>
        <a:bodyPr/>
        <a:lstStyle/>
        <a:p>
          <a:pPr rtl="0"/>
          <a:endParaRPr lang="ru-RU">
            <a:latin typeface="Times New Roman" panose="02020603050405020304" pitchFamily="18" charset="0"/>
            <a:cs typeface="Times New Roman" panose="02020603050405020304" pitchFamily="18" charset="0"/>
          </a:endParaRPr>
        </a:p>
      </dgm:t>
    </dgm:pt>
    <dgm:pt modelId="{E86E515B-8BE4-4480-9F4E-E3D6CDFDE72C}" type="parTrans" cxnId="{F6B4E2AC-1863-4DE4-BBDA-0AB116548F87}">
      <dgm:prSet/>
      <dgm:spPr/>
      <dgm:t>
        <a:bodyPr/>
        <a:lstStyle/>
        <a:p>
          <a:endParaRPr lang="ru-RU"/>
        </a:p>
      </dgm:t>
    </dgm:pt>
    <dgm:pt modelId="{FB4BD098-0D7C-400A-A27A-7246ED99DA9D}" type="sibTrans" cxnId="{F6B4E2AC-1863-4DE4-BBDA-0AB116548F87}">
      <dgm:prSet/>
      <dgm:spPr/>
      <dgm:t>
        <a:bodyPr/>
        <a:lstStyle/>
        <a:p>
          <a:endParaRPr lang="ru-RU"/>
        </a:p>
      </dgm:t>
    </dgm:pt>
    <dgm:pt modelId="{4B749D0A-2767-419F-8C6D-D494DDA1E757}" type="pres">
      <dgm:prSet presAssocID="{980B09A5-A980-4AD2-977A-9C1F25EAFF45}" presName="Name0" presStyleCnt="0">
        <dgm:presLayoutVars>
          <dgm:dir/>
          <dgm:animLvl val="lvl"/>
          <dgm:resizeHandles val="exact"/>
        </dgm:presLayoutVars>
      </dgm:prSet>
      <dgm:spPr/>
    </dgm:pt>
    <dgm:pt modelId="{C32089D5-7167-46A7-BBEC-57C0DE3A803A}" type="pres">
      <dgm:prSet presAssocID="{E3955E6B-CEBB-4B67-9B52-63D59910E81C}" presName="linNode" presStyleCnt="0"/>
      <dgm:spPr/>
    </dgm:pt>
    <dgm:pt modelId="{854062AC-F757-48C6-9E1D-718C08DAF55F}" type="pres">
      <dgm:prSet presAssocID="{E3955E6B-CEBB-4B67-9B52-63D59910E81C}" presName="parentText" presStyleLbl="node1" presStyleIdx="0" presStyleCnt="1">
        <dgm:presLayoutVars>
          <dgm:chMax val="1"/>
          <dgm:bulletEnabled val="1"/>
        </dgm:presLayoutVars>
      </dgm:prSet>
      <dgm:spPr/>
    </dgm:pt>
    <dgm:pt modelId="{7BB4D1FF-E913-42E9-AFE0-5957FD0912E4}" type="pres">
      <dgm:prSet presAssocID="{E3955E6B-CEBB-4B67-9B52-63D59910E81C}" presName="descendantText" presStyleLbl="alignAccFollowNode1" presStyleIdx="0" presStyleCnt="1">
        <dgm:presLayoutVars>
          <dgm:bulletEnabled val="1"/>
        </dgm:presLayoutVars>
      </dgm:prSet>
      <dgm:spPr/>
    </dgm:pt>
  </dgm:ptLst>
  <dgm:cxnLst>
    <dgm:cxn modelId="{DE7A1C0C-5F75-4640-B2CD-7CCF7A55462F}" srcId="{E3955E6B-CEBB-4B67-9B52-63D59910E81C}" destId="{F4F7BCA0-E8FE-4AE7-93BE-E30A4048CE10}" srcOrd="5" destOrd="0" parTransId="{074E1781-4735-48E8-AAEC-8C52B36AF9EE}" sibTransId="{CA131FBE-CA0B-415E-B462-012F75392D9C}"/>
    <dgm:cxn modelId="{B8E9E41D-75AD-451B-A272-D94FAECC582D}" type="presOf" srcId="{B204506D-CB39-4349-BA73-0C7D39F0AF83}" destId="{7BB4D1FF-E913-42E9-AFE0-5957FD0912E4}" srcOrd="0" destOrd="0" presId="urn:microsoft.com/office/officeart/2005/8/layout/vList5"/>
    <dgm:cxn modelId="{BDE69F1E-1477-4FD1-BAE2-AC4D5BC77B08}" type="presOf" srcId="{2429F712-05D6-45F8-A06C-08941D38EF88}" destId="{7BB4D1FF-E913-42E9-AFE0-5957FD0912E4}" srcOrd="0" destOrd="7" presId="urn:microsoft.com/office/officeart/2005/8/layout/vList5"/>
    <dgm:cxn modelId="{6FC68828-41AA-4D49-B59E-A2978702F77F}" type="presOf" srcId="{784EC195-49DC-4A6C-B6B3-5C2217B124D5}" destId="{7BB4D1FF-E913-42E9-AFE0-5957FD0912E4}" srcOrd="0" destOrd="1" presId="urn:microsoft.com/office/officeart/2005/8/layout/vList5"/>
    <dgm:cxn modelId="{2B78F329-8558-4AC8-A8D8-F2C96D929DC9}" type="presOf" srcId="{F4F7BCA0-E8FE-4AE7-93BE-E30A4048CE10}" destId="{7BB4D1FF-E913-42E9-AFE0-5957FD0912E4}" srcOrd="0" destOrd="5" presId="urn:microsoft.com/office/officeart/2005/8/layout/vList5"/>
    <dgm:cxn modelId="{962CA331-EDBE-423D-B6C2-9E21144CBF9B}" type="presOf" srcId="{ED58DDBD-41F9-4757-A2EC-4CCFCF7D9273}" destId="{7BB4D1FF-E913-42E9-AFE0-5957FD0912E4}" srcOrd="0" destOrd="6" presId="urn:microsoft.com/office/officeart/2005/8/layout/vList5"/>
    <dgm:cxn modelId="{439EED3F-5F1C-4D10-A9AD-B0833ED90DEE}" srcId="{E3955E6B-CEBB-4B67-9B52-63D59910E81C}" destId="{B204506D-CB39-4349-BA73-0C7D39F0AF83}" srcOrd="0" destOrd="0" parTransId="{2658FC27-6F4B-44BE-B0C3-308746312163}" sibTransId="{C0B1D94F-6B07-4D73-9D95-8962E8B4855E}"/>
    <dgm:cxn modelId="{C1C9FE40-7F80-41F6-9891-2AEE9100E7CB}" srcId="{E3955E6B-CEBB-4B67-9B52-63D59910E81C}" destId="{2429F712-05D6-45F8-A06C-08941D38EF88}" srcOrd="7" destOrd="0" parTransId="{C4B75D09-111D-4D95-B83C-338B53F51D9A}" sibTransId="{0D9A2210-B907-42AD-AFF1-9A0318E2DF1C}"/>
    <dgm:cxn modelId="{A186324A-CD26-42DA-966E-BC25B9895530}" type="presOf" srcId="{1ABB4530-DB7F-4ED7-879A-F7D4C79FF431}" destId="{7BB4D1FF-E913-42E9-AFE0-5957FD0912E4}" srcOrd="0" destOrd="8" presId="urn:microsoft.com/office/officeart/2005/8/layout/vList5"/>
    <dgm:cxn modelId="{50714272-DCAB-4A72-B681-E1595269A685}" srcId="{980B09A5-A980-4AD2-977A-9C1F25EAFF45}" destId="{E3955E6B-CEBB-4B67-9B52-63D59910E81C}" srcOrd="0" destOrd="0" parTransId="{2340623E-5F5A-4A14-BBC7-D06956F18D47}" sibTransId="{A5BA24B2-66BF-4072-896B-2AEB22FCA1C5}"/>
    <dgm:cxn modelId="{D835DD52-2FB1-4B11-80BE-CB24D79DF919}" type="presOf" srcId="{B2BB95C7-F775-44E0-981F-86520684EBE7}" destId="{7BB4D1FF-E913-42E9-AFE0-5957FD0912E4}" srcOrd="0" destOrd="3" presId="urn:microsoft.com/office/officeart/2005/8/layout/vList5"/>
    <dgm:cxn modelId="{184A0D78-955C-4503-884D-E5C2C64FDEE8}" type="presOf" srcId="{980B09A5-A980-4AD2-977A-9C1F25EAFF45}" destId="{4B749D0A-2767-419F-8C6D-D494DDA1E757}" srcOrd="0" destOrd="0" presId="urn:microsoft.com/office/officeart/2005/8/layout/vList5"/>
    <dgm:cxn modelId="{1F092284-7378-4F1F-B0CC-7A3851315F59}" type="presOf" srcId="{E3955E6B-CEBB-4B67-9B52-63D59910E81C}" destId="{854062AC-F757-48C6-9E1D-718C08DAF55F}" srcOrd="0" destOrd="0" presId="urn:microsoft.com/office/officeart/2005/8/layout/vList5"/>
    <dgm:cxn modelId="{269EB688-47F7-45F5-AF2C-814D2193AE63}" srcId="{E3955E6B-CEBB-4B67-9B52-63D59910E81C}" destId="{ED58DDBD-41F9-4757-A2EC-4CCFCF7D9273}" srcOrd="6" destOrd="0" parTransId="{C83E60E3-5B13-4485-A7DF-323815F5F659}" sibTransId="{411E4BF5-F785-4B21-ABDB-AC27E121B739}"/>
    <dgm:cxn modelId="{521ED59E-3384-4AEB-AD02-3DE6262A2A96}" srcId="{E3955E6B-CEBB-4B67-9B52-63D59910E81C}" destId="{B2BB95C7-F775-44E0-981F-86520684EBE7}" srcOrd="3" destOrd="0" parTransId="{23423766-1694-4E92-A53D-C0BFD3708DED}" sibTransId="{6D39CFF1-366C-4E96-8BC3-90A37A22A1E1}"/>
    <dgm:cxn modelId="{6463C2A4-4645-4737-B8FB-EA8D9AB3F562}" srcId="{E3955E6B-CEBB-4B67-9B52-63D59910E81C}" destId="{FB0466D4-4D33-4C90-9ED1-59E3DB5EF234}" srcOrd="2" destOrd="0" parTransId="{47A4231B-685C-4225-A0E2-0C6EAF19C0F1}" sibTransId="{738FB190-CA43-4C24-8F43-C0B0FB8A83CE}"/>
    <dgm:cxn modelId="{F6B4E2AC-1863-4DE4-BBDA-0AB116548F87}" srcId="{E3955E6B-CEBB-4B67-9B52-63D59910E81C}" destId="{1ABB4530-DB7F-4ED7-879A-F7D4C79FF431}" srcOrd="8" destOrd="0" parTransId="{E86E515B-8BE4-4480-9F4E-E3D6CDFDE72C}" sibTransId="{FB4BD098-0D7C-400A-A27A-7246ED99DA9D}"/>
    <dgm:cxn modelId="{3F3838AF-538B-417A-9E58-A1F26F5216CC}" srcId="{E3955E6B-CEBB-4B67-9B52-63D59910E81C}" destId="{8F4CCE89-E1CD-4DAD-B7C4-849BD3CCB91A}" srcOrd="4" destOrd="0" parTransId="{DA635D1C-E854-4917-A43D-03C6712F80BA}" sibTransId="{8D1281F0-F3A7-4866-A900-B10E3AA94342}"/>
    <dgm:cxn modelId="{972055BB-DDE7-4D07-97B7-AB49EE74B49C}" srcId="{E3955E6B-CEBB-4B67-9B52-63D59910E81C}" destId="{784EC195-49DC-4A6C-B6B3-5C2217B124D5}" srcOrd="1" destOrd="0" parTransId="{142AFEE9-4A1D-4533-9072-CA11FBDE4C53}" sibTransId="{24BB5D32-0D64-4A4D-A300-FC108F0D5BFE}"/>
    <dgm:cxn modelId="{627B80C4-6947-4F16-9E07-031E0BDDFFAC}" type="presOf" srcId="{FB0466D4-4D33-4C90-9ED1-59E3DB5EF234}" destId="{7BB4D1FF-E913-42E9-AFE0-5957FD0912E4}" srcOrd="0" destOrd="2" presId="urn:microsoft.com/office/officeart/2005/8/layout/vList5"/>
    <dgm:cxn modelId="{552AF0FD-0DDB-459E-8A8D-0DAFFA00680F}" type="presOf" srcId="{8F4CCE89-E1CD-4DAD-B7C4-849BD3CCB91A}" destId="{7BB4D1FF-E913-42E9-AFE0-5957FD0912E4}" srcOrd="0" destOrd="4" presId="urn:microsoft.com/office/officeart/2005/8/layout/vList5"/>
    <dgm:cxn modelId="{C2EE9FB1-221E-4B65-A74F-39CD6CB5207B}" type="presParOf" srcId="{4B749D0A-2767-419F-8C6D-D494DDA1E757}" destId="{C32089D5-7167-46A7-BBEC-57C0DE3A803A}" srcOrd="0" destOrd="0" presId="urn:microsoft.com/office/officeart/2005/8/layout/vList5"/>
    <dgm:cxn modelId="{460DEADF-2CEE-4C4A-9B72-816FAFFBAFAD}" type="presParOf" srcId="{C32089D5-7167-46A7-BBEC-57C0DE3A803A}" destId="{854062AC-F757-48C6-9E1D-718C08DAF55F}" srcOrd="0" destOrd="0" presId="urn:microsoft.com/office/officeart/2005/8/layout/vList5"/>
    <dgm:cxn modelId="{C63508D9-B3E5-463D-BD1B-9857C93ECB10}" type="presParOf" srcId="{C32089D5-7167-46A7-BBEC-57C0DE3A803A}" destId="{7BB4D1FF-E913-42E9-AFE0-5957FD0912E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7A4C0-2178-471D-842E-615E9430A1E8}">
      <dsp:nvSpPr>
        <dsp:cNvPr id="0" name=""/>
        <dsp:cNvSpPr/>
      </dsp:nvSpPr>
      <dsp:spPr>
        <a:xfrm>
          <a:off x="0" y="319874"/>
          <a:ext cx="8229600" cy="17760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rtl="0">
            <a:lnSpc>
              <a:spcPct val="90000"/>
            </a:lnSpc>
            <a:spcBef>
              <a:spcPct val="0"/>
            </a:spcBef>
            <a:spcAft>
              <a:spcPct val="35000"/>
            </a:spcAft>
            <a:buNone/>
          </a:pPr>
          <a:r>
            <a:rPr lang="ru-RU" sz="4600" b="1" i="1" kern="1200" dirty="0">
              <a:latin typeface="Times New Roman" panose="02020603050405020304" pitchFamily="18" charset="0"/>
              <a:cs typeface="Times New Roman" panose="02020603050405020304" pitchFamily="18" charset="0"/>
            </a:rPr>
            <a:t>1) </a:t>
          </a:r>
          <a:r>
            <a:rPr lang="kk-KZ" sz="4600" b="1" i="1" kern="1200" dirty="0">
              <a:latin typeface="Times New Roman" panose="02020603050405020304" pitchFamily="18" charset="0"/>
              <a:cs typeface="Times New Roman" panose="02020603050405020304" pitchFamily="18" charset="0"/>
            </a:rPr>
            <a:t>Спартандық мемлекеттік тәрбие жүйесі</a:t>
          </a:r>
          <a:endParaRPr lang="ru-RU" sz="4600" i="1" kern="1200" dirty="0">
            <a:latin typeface="Times New Roman" panose="02020603050405020304" pitchFamily="18" charset="0"/>
            <a:cs typeface="Times New Roman" panose="02020603050405020304" pitchFamily="18" charset="0"/>
          </a:endParaRPr>
        </a:p>
      </dsp:txBody>
      <dsp:txXfrm>
        <a:off x="86700" y="406574"/>
        <a:ext cx="8056200" cy="1602660"/>
      </dsp:txXfrm>
    </dsp:sp>
    <dsp:sp modelId="{DCC5DE4C-1DB3-442E-A150-E16F7D970078}">
      <dsp:nvSpPr>
        <dsp:cNvPr id="0" name=""/>
        <dsp:cNvSpPr/>
      </dsp:nvSpPr>
      <dsp:spPr>
        <a:xfrm>
          <a:off x="0" y="2228415"/>
          <a:ext cx="8229600" cy="17760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rtl="0">
            <a:lnSpc>
              <a:spcPct val="90000"/>
            </a:lnSpc>
            <a:spcBef>
              <a:spcPct val="0"/>
            </a:spcBef>
            <a:spcAft>
              <a:spcPct val="35000"/>
            </a:spcAft>
            <a:buNone/>
          </a:pPr>
          <a:r>
            <a:rPr lang="kk-KZ" sz="4600" b="1" i="1" kern="1200" dirty="0">
              <a:latin typeface="Times New Roman" panose="02020603050405020304" pitchFamily="18" charset="0"/>
              <a:cs typeface="Times New Roman" panose="02020603050405020304" pitchFamily="18" charset="0"/>
            </a:rPr>
            <a:t>2)Афиналық тәрбие жүйесі. </a:t>
          </a:r>
          <a:endParaRPr lang="ru-RU" sz="4600" i="1" kern="1200" dirty="0">
            <a:latin typeface="Times New Roman" panose="02020603050405020304" pitchFamily="18" charset="0"/>
            <a:cs typeface="Times New Roman" panose="02020603050405020304" pitchFamily="18" charset="0"/>
          </a:endParaRPr>
        </a:p>
      </dsp:txBody>
      <dsp:txXfrm>
        <a:off x="86700" y="2315115"/>
        <a:ext cx="8056200" cy="16026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B4B4D2-D536-4919-B87A-0C12B4DBBA02}">
      <dsp:nvSpPr>
        <dsp:cNvPr id="0" name=""/>
        <dsp:cNvSpPr/>
      </dsp:nvSpPr>
      <dsp:spPr>
        <a:xfrm rot="16200000">
          <a:off x="-1193721" y="1193721"/>
          <a:ext cx="4274541" cy="1887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782250" bIns="0" numCol="1" spcCol="1270" anchor="t" anchorCtr="0">
          <a:noAutofit/>
        </a:bodyPr>
        <a:lstStyle/>
        <a:p>
          <a:pPr marL="0" lvl="0" indent="0" algn="ctr" defTabSz="844550" rtl="0">
            <a:lnSpc>
              <a:spcPct val="90000"/>
            </a:lnSpc>
            <a:spcBef>
              <a:spcPct val="0"/>
            </a:spcBef>
            <a:spcAft>
              <a:spcPct val="35000"/>
            </a:spcAft>
            <a:buNone/>
          </a:pPr>
          <a:r>
            <a:rPr lang="kk-KZ" sz="1900" b="1" kern="1200" dirty="0">
              <a:latin typeface="Times New Roman" panose="02020603050405020304" pitchFamily="18" charset="0"/>
              <a:cs typeface="Times New Roman" panose="02020603050405020304" pitchFamily="18" charset="0"/>
            </a:rPr>
            <a:t>Спартандық мемлекеттік тәрбие жүйесінің мақсаты – спартант балаларын әскери даярлығы күшті, шыныққан, табанды, болашақ құл иеленушілер етіп тәрбиелеу.</a:t>
          </a:r>
          <a:endParaRPr lang="ru-RU" sz="1900" b="1" kern="1200" dirty="0">
            <a:latin typeface="Times New Roman" panose="02020603050405020304" pitchFamily="18" charset="0"/>
            <a:cs typeface="Times New Roman" panose="02020603050405020304" pitchFamily="18" charset="0"/>
          </a:endParaRPr>
        </a:p>
      </dsp:txBody>
      <dsp:txXfrm>
        <a:off x="-1193721" y="1193721"/>
        <a:ext cx="4274541" cy="1887097"/>
      </dsp:txXfrm>
    </dsp:sp>
    <dsp:sp modelId="{D14B7E06-7B2D-4EB2-9A2F-B55FE6AF44FE}">
      <dsp:nvSpPr>
        <dsp:cNvPr id="0" name=""/>
        <dsp:cNvSpPr/>
      </dsp:nvSpPr>
      <dsp:spPr>
        <a:xfrm>
          <a:off x="1673738" y="0"/>
          <a:ext cx="6555861" cy="4192905"/>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782250" rIns="149352" bIns="149352" numCol="1" spcCol="1270" anchor="t" anchorCtr="0">
          <a:noAutofit/>
        </a:bodyPr>
        <a:lstStyle/>
        <a:p>
          <a:pPr marL="171450" lvl="1" indent="-171450" algn="l" defTabSz="711200" rtl="0">
            <a:lnSpc>
              <a:spcPct val="90000"/>
            </a:lnSpc>
            <a:spcBef>
              <a:spcPct val="0"/>
            </a:spcBef>
            <a:spcAft>
              <a:spcPct val="15000"/>
            </a:spcAft>
            <a:buChar char="•"/>
          </a:pPr>
          <a:r>
            <a:rPr lang="kk-KZ" sz="1600" kern="1200" dirty="0">
              <a:latin typeface="Times New Roman" panose="02020603050405020304" pitchFamily="18" charset="0"/>
              <a:cs typeface="Times New Roman" panose="02020603050405020304" pitchFamily="18" charset="0"/>
            </a:rPr>
            <a:t>Мемлекет балаларды туғаннан бастап бақылауда ұстаған, ақсақалдар жаңа туған баланы тексеріп, тек дендері сауларын ғана отбасына қайтарып беріп, әлсіздерін өлтіріп отырған;</a:t>
          </a:r>
          <a:endParaRPr lang="ru-RU" sz="1600" kern="1200" dirty="0">
            <a:latin typeface="Times New Roman" panose="02020603050405020304" pitchFamily="18" charset="0"/>
            <a:cs typeface="Times New Roman" panose="02020603050405020304" pitchFamily="18" charset="0"/>
          </a:endParaRPr>
        </a:p>
        <a:p>
          <a:pPr marL="171450" lvl="1" indent="-171450" algn="l" defTabSz="711200" rtl="0">
            <a:lnSpc>
              <a:spcPct val="90000"/>
            </a:lnSpc>
            <a:spcBef>
              <a:spcPct val="0"/>
            </a:spcBef>
            <a:spcAft>
              <a:spcPct val="15000"/>
            </a:spcAft>
            <a:buChar char="•"/>
          </a:pPr>
          <a:r>
            <a:rPr lang="kk-KZ" sz="1600" kern="1200" dirty="0">
              <a:latin typeface="Times New Roman" panose="02020603050405020304" pitchFamily="18" charset="0"/>
              <a:cs typeface="Times New Roman" panose="02020603050405020304" pitchFamily="18" charset="0"/>
            </a:rPr>
            <a:t>балалар 7 жасқа дейін үйде тәрбиеленді;</a:t>
          </a:r>
          <a:endParaRPr lang="ru-RU" sz="1600" kern="1200" dirty="0">
            <a:latin typeface="Times New Roman" panose="02020603050405020304" pitchFamily="18" charset="0"/>
            <a:cs typeface="Times New Roman" panose="02020603050405020304" pitchFamily="18" charset="0"/>
          </a:endParaRPr>
        </a:p>
        <a:p>
          <a:pPr marL="171450" lvl="1" indent="-171450" algn="l" defTabSz="711200" rtl="0">
            <a:lnSpc>
              <a:spcPct val="90000"/>
            </a:lnSpc>
            <a:spcBef>
              <a:spcPct val="0"/>
            </a:spcBef>
            <a:spcAft>
              <a:spcPct val="15000"/>
            </a:spcAft>
            <a:buChar char="•"/>
          </a:pPr>
          <a:r>
            <a:rPr lang="kk-KZ" sz="1600" kern="1200">
              <a:latin typeface="Times New Roman" panose="02020603050405020304" pitchFamily="18" charset="0"/>
              <a:cs typeface="Times New Roman" panose="02020603050405020304" pitchFamily="18" charset="0"/>
            </a:rPr>
            <a:t>7 жастан бастап мемлекеттік тәрбие мекемелерінде дене тәрбиесі  және әскери жаттығулармен айналысуына ерекше ден қойылды;</a:t>
          </a:r>
          <a:endParaRPr lang="ru-RU" sz="1600" kern="1200">
            <a:latin typeface="Times New Roman" panose="02020603050405020304" pitchFamily="18" charset="0"/>
            <a:cs typeface="Times New Roman" panose="02020603050405020304" pitchFamily="18" charset="0"/>
          </a:endParaRPr>
        </a:p>
        <a:p>
          <a:pPr marL="171450" lvl="1" indent="-171450" algn="l" defTabSz="711200" rtl="0">
            <a:lnSpc>
              <a:spcPct val="90000"/>
            </a:lnSpc>
            <a:spcBef>
              <a:spcPct val="0"/>
            </a:spcBef>
            <a:spcAft>
              <a:spcPct val="15000"/>
            </a:spcAft>
            <a:buChar char="•"/>
          </a:pPr>
          <a:r>
            <a:rPr lang="kk-KZ" sz="1600" kern="1200" dirty="0">
              <a:latin typeface="Times New Roman" panose="02020603050405020304" pitchFamily="18" charset="0"/>
              <a:cs typeface="Times New Roman" panose="02020603050405020304" pitchFamily="18" charset="0"/>
            </a:rPr>
            <a:t>Балалардың денесін шынықтыру, аштыққа, суыққа, шөлге, қиыншылыққа төзімділікке үйрету көзделді;</a:t>
          </a:r>
          <a:endParaRPr lang="ru-RU" sz="1600" kern="1200" dirty="0">
            <a:latin typeface="Times New Roman" panose="02020603050405020304" pitchFamily="18" charset="0"/>
            <a:cs typeface="Times New Roman" panose="02020603050405020304" pitchFamily="18" charset="0"/>
          </a:endParaRPr>
        </a:p>
        <a:p>
          <a:pPr marL="171450" lvl="1" indent="-171450" algn="l" defTabSz="711200" rtl="0">
            <a:lnSpc>
              <a:spcPct val="90000"/>
            </a:lnSpc>
            <a:spcBef>
              <a:spcPct val="0"/>
            </a:spcBef>
            <a:spcAft>
              <a:spcPct val="15000"/>
            </a:spcAft>
            <a:buChar char="•"/>
          </a:pPr>
          <a:r>
            <a:rPr lang="kk-KZ" sz="1600" kern="1200">
              <a:latin typeface="Times New Roman" panose="02020603050405020304" pitchFamily="18" charset="0"/>
              <a:cs typeface="Times New Roman" panose="02020603050405020304" pitchFamily="18" charset="0"/>
            </a:rPr>
            <a:t>Жас спартиаттар жүгіруге, секіруге, найзаласуға, күресе білуге, жекпе-жек тәсілдерін меңгеруге, әскери әндер, саз айтуға, діни билер үйретілді;</a:t>
          </a:r>
          <a:endParaRPr lang="ru-RU" sz="1600" kern="1200">
            <a:latin typeface="Times New Roman" panose="02020603050405020304" pitchFamily="18" charset="0"/>
            <a:cs typeface="Times New Roman" panose="02020603050405020304" pitchFamily="18" charset="0"/>
          </a:endParaRPr>
        </a:p>
        <a:p>
          <a:pPr marL="171450" lvl="1" indent="-171450" algn="l" defTabSz="711200" rtl="0">
            <a:lnSpc>
              <a:spcPct val="90000"/>
            </a:lnSpc>
            <a:spcBef>
              <a:spcPct val="0"/>
            </a:spcBef>
            <a:spcAft>
              <a:spcPct val="15000"/>
            </a:spcAft>
            <a:buChar char="•"/>
          </a:pPr>
          <a:r>
            <a:rPr lang="kk-KZ" sz="1600" kern="1200">
              <a:latin typeface="Times New Roman" panose="02020603050405020304" pitchFamily="18" charset="0"/>
              <a:cs typeface="Times New Roman" panose="02020603050405020304" pitchFamily="18" charset="0"/>
            </a:rPr>
            <a:t>18-20 жаста эфебия, демек әскери қызмет атқаратын  топқа назар аударылды;</a:t>
          </a:r>
          <a:endParaRPr lang="ru-RU" sz="1600" kern="1200">
            <a:latin typeface="Times New Roman" panose="02020603050405020304" pitchFamily="18" charset="0"/>
            <a:cs typeface="Times New Roman" panose="02020603050405020304" pitchFamily="18" charset="0"/>
          </a:endParaRPr>
        </a:p>
        <a:p>
          <a:pPr marL="171450" lvl="1" indent="-171450" algn="l" defTabSz="711200" rtl="0">
            <a:lnSpc>
              <a:spcPct val="90000"/>
            </a:lnSpc>
            <a:spcBef>
              <a:spcPct val="0"/>
            </a:spcBef>
            <a:spcAft>
              <a:spcPct val="15000"/>
            </a:spcAft>
            <a:buChar char="•"/>
          </a:pPr>
          <a:r>
            <a:rPr lang="kk-KZ" sz="1600" kern="1200">
              <a:latin typeface="Times New Roman" panose="02020603050405020304" pitchFamily="18" charset="0"/>
              <a:cs typeface="Times New Roman" panose="02020603050405020304" pitchFamily="18" charset="0"/>
            </a:rPr>
            <a:t>Қыз балаларға да әскери дене тәрбиесі берілді.</a:t>
          </a:r>
          <a:endParaRPr lang="ru-RU" sz="1600" kern="1200">
            <a:latin typeface="Times New Roman" panose="02020603050405020304" pitchFamily="18" charset="0"/>
            <a:cs typeface="Times New Roman" panose="02020603050405020304" pitchFamily="18" charset="0"/>
          </a:endParaRPr>
        </a:p>
      </dsp:txBody>
      <dsp:txXfrm>
        <a:off x="1673738" y="0"/>
        <a:ext cx="6555861" cy="4192905"/>
      </dsp:txXfrm>
    </dsp:sp>
    <dsp:sp modelId="{181014E1-17A0-4694-969F-42BDC97BE460}">
      <dsp:nvSpPr>
        <dsp:cNvPr id="0" name=""/>
        <dsp:cNvSpPr/>
      </dsp:nvSpPr>
      <dsp:spPr>
        <a:xfrm flipV="1">
          <a:off x="0" y="0"/>
          <a:ext cx="2826602" cy="601927"/>
        </a:xfrm>
        <a:prstGeom prst="rect">
          <a:avLst/>
        </a:prstGeom>
        <a:blipFill rotWithShape="1">
          <a:blip xmlns:r="http://schemas.openxmlformats.org/officeDocument/2006/relationships" r:embed="rId1"/>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EC1EA-B006-4AEB-BA79-8E28B3807B43}">
      <dsp:nvSpPr>
        <dsp:cNvPr id="0" name=""/>
        <dsp:cNvSpPr/>
      </dsp:nvSpPr>
      <dsp:spPr>
        <a:xfrm>
          <a:off x="2756326" y="0"/>
          <a:ext cx="4684390" cy="468439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C751A6-7938-4625-8DF6-2942CA6D4141}">
      <dsp:nvSpPr>
        <dsp:cNvPr id="0" name=""/>
        <dsp:cNvSpPr/>
      </dsp:nvSpPr>
      <dsp:spPr>
        <a:xfrm>
          <a:off x="0" y="216031"/>
          <a:ext cx="8229599" cy="182691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ru-RU" sz="2400" b="1" i="1" kern="1200" dirty="0" err="1">
              <a:latin typeface="Times New Roman" panose="02020603050405020304" pitchFamily="18" charset="0"/>
              <a:cs typeface="Times New Roman" panose="02020603050405020304" pitchFamily="18" charset="0"/>
            </a:rPr>
            <a:t>Афиналық</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тәрбие</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жүйесінің</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б.з.д</a:t>
          </a:r>
          <a:r>
            <a:rPr lang="ru-RU" sz="2400" b="1" i="1" kern="1200" dirty="0">
              <a:latin typeface="Times New Roman" panose="02020603050405020304" pitchFamily="18" charset="0"/>
              <a:cs typeface="Times New Roman" panose="02020603050405020304" pitchFamily="18" charset="0"/>
            </a:rPr>
            <a:t>. </a:t>
          </a:r>
          <a:r>
            <a:rPr lang="en-US" sz="2400" b="1" i="1" kern="1200" dirty="0">
              <a:latin typeface="Times New Roman" panose="02020603050405020304" pitchFamily="18" charset="0"/>
              <a:cs typeface="Times New Roman" panose="02020603050405020304" pitchFamily="18" charset="0"/>
            </a:rPr>
            <a:t>V-VI </a:t>
          </a:r>
          <a:r>
            <a:rPr lang="ru-RU" sz="2400" b="1" i="1" kern="1200" dirty="0">
              <a:latin typeface="Times New Roman" panose="02020603050405020304" pitchFamily="18" charset="0"/>
              <a:cs typeface="Times New Roman" panose="02020603050405020304" pitchFamily="18" charset="0"/>
            </a:rPr>
            <a:t>ғ.) </a:t>
          </a:r>
          <a:r>
            <a:rPr lang="ru-RU" sz="2400" b="1" i="1" kern="1200" dirty="0" err="1">
              <a:latin typeface="Times New Roman" panose="02020603050405020304" pitchFamily="18" charset="0"/>
              <a:cs typeface="Times New Roman" panose="02020603050405020304" pitchFamily="18" charset="0"/>
            </a:rPr>
            <a:t>мақсаты</a:t>
          </a:r>
          <a:r>
            <a:rPr lang="ru-RU" sz="2400" b="1" i="1" kern="1200" dirty="0">
              <a:latin typeface="Times New Roman" panose="02020603050405020304" pitchFamily="18" charset="0"/>
              <a:cs typeface="Times New Roman" panose="02020603050405020304" pitchFamily="18" charset="0"/>
            </a:rPr>
            <a:t> - </a:t>
          </a:r>
          <a:r>
            <a:rPr lang="ru-RU" sz="2400" b="1" i="1" kern="1200" dirty="0" err="1">
              <a:latin typeface="Times New Roman" panose="02020603050405020304" pitchFamily="18" charset="0"/>
              <a:cs typeface="Times New Roman" panose="02020603050405020304" pitchFamily="18" charset="0"/>
            </a:rPr>
            <a:t>әскери</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жауынгерлер</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дайындау</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ғана</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емес</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білімді</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қабілетті</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жан-жақты</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үйлесімді</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дамыған</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жастарды</a:t>
          </a:r>
          <a:r>
            <a:rPr lang="ru-RU" sz="2400" b="1" i="1" kern="1200" dirty="0">
              <a:latin typeface="Times New Roman" panose="02020603050405020304" pitchFamily="18" charset="0"/>
              <a:cs typeface="Times New Roman" panose="02020603050405020304" pitchFamily="18" charset="0"/>
            </a:rPr>
            <a:t> </a:t>
          </a:r>
          <a:r>
            <a:rPr lang="ru-RU" sz="2400" b="1" i="1" kern="1200" dirty="0" err="1">
              <a:latin typeface="Times New Roman" panose="02020603050405020304" pitchFamily="18" charset="0"/>
              <a:cs typeface="Times New Roman" panose="02020603050405020304" pitchFamily="18" charset="0"/>
            </a:rPr>
            <a:t>тәрбиелеу</a:t>
          </a:r>
          <a:r>
            <a:rPr lang="ru-RU" sz="2400" b="1" i="1" kern="1200" dirty="0">
              <a:latin typeface="Times New Roman" panose="02020603050405020304" pitchFamily="18" charset="0"/>
              <a:cs typeface="Times New Roman" panose="02020603050405020304" pitchFamily="18" charset="0"/>
            </a:rPr>
            <a:t>.</a:t>
          </a:r>
        </a:p>
      </dsp:txBody>
      <dsp:txXfrm>
        <a:off x="89182" y="305213"/>
        <a:ext cx="8051235" cy="1648548"/>
      </dsp:txXfrm>
    </dsp:sp>
    <dsp:sp modelId="{4AA832B6-2ACD-4FD1-9235-3FA79B3532C1}">
      <dsp:nvSpPr>
        <dsp:cNvPr id="0" name=""/>
        <dsp:cNvSpPr/>
      </dsp:nvSpPr>
      <dsp:spPr>
        <a:xfrm>
          <a:off x="5618491" y="2216920"/>
          <a:ext cx="2385271" cy="222927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ru-RU" sz="1600" kern="1200" dirty="0">
              <a:latin typeface="Times New Roman" panose="02020603050405020304" pitchFamily="18" charset="0"/>
              <a:cs typeface="Times New Roman" panose="02020603050405020304" pitchFamily="18" charset="0"/>
            </a:rPr>
            <a:t>7 </a:t>
          </a:r>
          <a:r>
            <a:rPr lang="ru-RU" sz="1600" kern="1200" dirty="0" err="1">
              <a:latin typeface="Times New Roman" panose="02020603050405020304" pitchFamily="18" charset="0"/>
              <a:cs typeface="Times New Roman" panose="02020603050405020304" pitchFamily="18" charset="0"/>
            </a:rPr>
            <a:t>жасқа</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дейін</a:t>
          </a:r>
          <a:r>
            <a:rPr lang="ru-RU" sz="1600" kern="1200" dirty="0">
              <a:latin typeface="Times New Roman" panose="02020603050405020304" pitchFamily="18" charset="0"/>
              <a:cs typeface="Times New Roman" panose="02020603050405020304" pitchFamily="18" charset="0"/>
            </a:rPr>
            <a:t> ер </a:t>
          </a:r>
          <a:r>
            <a:rPr lang="ru-RU" sz="1600" kern="1200" dirty="0" err="1">
              <a:latin typeface="Times New Roman" panose="02020603050405020304" pitchFamily="18" charset="0"/>
              <a:cs typeface="Times New Roman" panose="02020603050405020304" pitchFamily="18" charset="0"/>
            </a:rPr>
            <a:t>балалар</a:t>
          </a:r>
          <a:r>
            <a:rPr lang="ru-RU" sz="1600" kern="1200" dirty="0">
              <a:latin typeface="Times New Roman" panose="02020603050405020304" pitchFamily="18" charset="0"/>
              <a:cs typeface="Times New Roman" panose="02020603050405020304" pitchFamily="18" charset="0"/>
            </a:rPr>
            <a:t> мен </a:t>
          </a:r>
          <a:r>
            <a:rPr lang="ru-RU" sz="1600" kern="1200" dirty="0" err="1">
              <a:latin typeface="Times New Roman" panose="02020603050405020304" pitchFamily="18" charset="0"/>
              <a:cs typeface="Times New Roman" panose="02020603050405020304" pitchFamily="18" charset="0"/>
            </a:rPr>
            <a:t>қыз</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балалар</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анасының</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басшылығымен</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үйде</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тәрбиеленді</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олардың</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тәрбие</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ісіне</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бекітілген</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құлдар</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көмек</a:t>
          </a:r>
          <a:r>
            <a:rPr lang="ru-RU" sz="1600" kern="1200" dirty="0">
              <a:latin typeface="Times New Roman" panose="02020603050405020304" pitchFamily="18" charset="0"/>
              <a:cs typeface="Times New Roman" panose="02020603050405020304" pitchFamily="18" charset="0"/>
            </a:rPr>
            <a:t> </a:t>
          </a:r>
          <a:r>
            <a:rPr lang="ru-RU" sz="1600" kern="1200" dirty="0" err="1">
              <a:latin typeface="Times New Roman" panose="02020603050405020304" pitchFamily="18" charset="0"/>
              <a:cs typeface="Times New Roman" panose="02020603050405020304" pitchFamily="18" charset="0"/>
            </a:rPr>
            <a:t>көрсетті</a:t>
          </a:r>
          <a:r>
            <a:rPr lang="ru-RU" sz="1600" kern="1200" dirty="0">
              <a:latin typeface="Times New Roman" panose="02020603050405020304" pitchFamily="18" charset="0"/>
              <a:cs typeface="Times New Roman" panose="02020603050405020304" pitchFamily="18" charset="0"/>
            </a:rPr>
            <a:t>;</a:t>
          </a:r>
        </a:p>
      </dsp:txBody>
      <dsp:txXfrm>
        <a:off x="5727315" y="2325744"/>
        <a:ext cx="2167623" cy="2011623"/>
      </dsp:txXfrm>
    </dsp:sp>
    <dsp:sp modelId="{7F4E9DC8-83DB-43AD-8AB7-5EE6F18FC55D}">
      <dsp:nvSpPr>
        <dsp:cNvPr id="0" name=""/>
        <dsp:cNvSpPr/>
      </dsp:nvSpPr>
      <dsp:spPr>
        <a:xfrm>
          <a:off x="0" y="2138917"/>
          <a:ext cx="2697289" cy="222927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ru-RU" sz="1600" b="0" i="0" kern="1200" dirty="0" err="1">
              <a:latin typeface="Times New Roman" panose="02020603050405020304" pitchFamily="18" charset="0"/>
              <a:cs typeface="Times New Roman" panose="02020603050405020304" pitchFamily="18" charset="0"/>
            </a:rPr>
            <a:t>Қыз</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балалар</a:t>
          </a:r>
          <a:r>
            <a:rPr lang="ru-RU" sz="1600" b="0" i="0" kern="1200" dirty="0">
              <a:latin typeface="Times New Roman" panose="02020603050405020304" pitchFamily="18" charset="0"/>
              <a:cs typeface="Times New Roman" panose="02020603050405020304" pitchFamily="18" charset="0"/>
            </a:rPr>
            <a:t> 7 </a:t>
          </a:r>
          <a:r>
            <a:rPr lang="ru-RU" sz="1600" b="0" i="0" kern="1200" dirty="0" err="1">
              <a:latin typeface="Times New Roman" panose="02020603050405020304" pitchFamily="18" charset="0"/>
              <a:cs typeface="Times New Roman" panose="02020603050405020304" pitchFamily="18" charset="0"/>
            </a:rPr>
            <a:t>жастан</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асқанда</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анасының</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басшылығымен</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үйде</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отбасы</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тәрбиесін</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жалғастырады</a:t>
          </a:r>
          <a:r>
            <a:rPr lang="ru-RU" sz="1600" b="0" i="0" kern="1200" dirty="0">
              <a:latin typeface="Times New Roman" panose="02020603050405020304" pitchFamily="18" charset="0"/>
              <a:cs typeface="Times New Roman" panose="02020603050405020304" pitchFamily="18" charset="0"/>
            </a:rPr>
            <a:t>; ер </a:t>
          </a:r>
          <a:r>
            <a:rPr lang="ru-RU" sz="1600" b="0" i="0" kern="1200" dirty="0" err="1">
              <a:latin typeface="Times New Roman" panose="02020603050405020304" pitchFamily="18" charset="0"/>
              <a:cs typeface="Times New Roman" panose="02020603050405020304" pitchFamily="18" charset="0"/>
            </a:rPr>
            <a:t>балалар</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үйде</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жекеменшік</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мектептерге</a:t>
          </a:r>
          <a:r>
            <a:rPr lang="ru-RU" sz="1600" b="0" i="0" kern="1200" dirty="0">
              <a:latin typeface="Times New Roman" panose="02020603050405020304" pitchFamily="18" charset="0"/>
              <a:cs typeface="Times New Roman" panose="02020603050405020304" pitchFamily="18" charset="0"/>
            </a:rPr>
            <a:t> </a:t>
          </a:r>
          <a:r>
            <a:rPr lang="ru-RU" sz="1600" b="0" i="0" kern="1200" dirty="0" err="1">
              <a:latin typeface="Times New Roman" panose="02020603050405020304" pitchFamily="18" charset="0"/>
              <a:cs typeface="Times New Roman" panose="02020603050405020304" pitchFamily="18" charset="0"/>
            </a:rPr>
            <a:t>қатысады</a:t>
          </a:r>
          <a:r>
            <a:rPr lang="ru-RU" sz="1600" b="0" i="0" kern="1200" dirty="0">
              <a:latin typeface="Times New Roman" panose="02020603050405020304" pitchFamily="18" charset="0"/>
              <a:cs typeface="Times New Roman" panose="02020603050405020304" pitchFamily="18" charset="0"/>
            </a:rPr>
            <a:t>;</a:t>
          </a:r>
        </a:p>
      </dsp:txBody>
      <dsp:txXfrm>
        <a:off x="108824" y="2247741"/>
        <a:ext cx="2479641" cy="2011623"/>
      </dsp:txXfrm>
    </dsp:sp>
    <dsp:sp modelId="{8BD619C0-2E14-4AA0-90C3-E1F83E4F73DA}">
      <dsp:nvSpPr>
        <dsp:cNvPr id="0" name=""/>
        <dsp:cNvSpPr/>
      </dsp:nvSpPr>
      <dsp:spPr>
        <a:xfrm>
          <a:off x="2888381" y="2138917"/>
          <a:ext cx="2541271" cy="222927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ru-RU" sz="1400" kern="1200" dirty="0">
              <a:latin typeface="Times New Roman" panose="02020603050405020304" pitchFamily="18" charset="0"/>
              <a:cs typeface="Times New Roman" panose="02020603050405020304" pitchFamily="18" charset="0"/>
            </a:rPr>
            <a:t>7-14 </a:t>
          </a:r>
          <a:r>
            <a:rPr lang="ru-RU" sz="1400" kern="1200" dirty="0" err="1">
              <a:latin typeface="Times New Roman" panose="02020603050405020304" pitchFamily="18" charset="0"/>
              <a:cs typeface="Times New Roman" panose="02020603050405020304" pitchFamily="18" charset="0"/>
            </a:rPr>
            <a:t>жас</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аралығында</a:t>
          </a:r>
          <a:r>
            <a:rPr lang="ru-RU" sz="1400" kern="1200" dirty="0">
              <a:latin typeface="Times New Roman" panose="02020603050405020304" pitchFamily="18" charset="0"/>
              <a:cs typeface="Times New Roman" panose="02020603050405020304" pitchFamily="18" charset="0"/>
            </a:rPr>
            <a:t> грамматист (</a:t>
          </a:r>
          <a:r>
            <a:rPr lang="ru-RU" sz="1400" kern="1200" dirty="0" err="1">
              <a:latin typeface="Times New Roman" panose="02020603050405020304" pitchFamily="18" charset="0"/>
              <a:cs typeface="Times New Roman" panose="02020603050405020304" pitchFamily="18" charset="0"/>
            </a:rPr>
            <a:t>оқу</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жазу</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санау</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және</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кифарист</a:t>
          </a:r>
          <a:r>
            <a:rPr lang="ru-RU" sz="1400" kern="1200" dirty="0">
              <a:latin typeface="Times New Roman" panose="02020603050405020304" pitchFamily="18" charset="0"/>
              <a:cs typeface="Times New Roman" panose="02020603050405020304" pitchFamily="18" charset="0"/>
            </a:rPr>
            <a:t> (саз, </a:t>
          </a:r>
          <a:r>
            <a:rPr lang="ru-RU" sz="1400" kern="1200" dirty="0" err="1">
              <a:latin typeface="Times New Roman" panose="02020603050405020304" pitchFamily="18" charset="0"/>
              <a:cs typeface="Times New Roman" panose="02020603050405020304" pitchFamily="18" charset="0"/>
            </a:rPr>
            <a:t>ән-күй</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тақпақ</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айту</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бөлімдерінен</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тұратын</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мусикалық</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мусическая</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мектепке</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барады</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мұғалімдер</a:t>
          </a:r>
          <a:r>
            <a:rPr lang="ru-RU" sz="1400" kern="1200" dirty="0">
              <a:latin typeface="Times New Roman" panose="02020603050405020304" pitchFamily="18" charset="0"/>
              <a:cs typeface="Times New Roman" panose="02020603050405020304" pitchFamily="18" charset="0"/>
            </a:rPr>
            <a:t> – </a:t>
          </a:r>
          <a:r>
            <a:rPr lang="ru-RU" sz="1400" kern="1200" dirty="0" err="1">
              <a:latin typeface="Times New Roman" panose="02020603050405020304" pitchFamily="18" charset="0"/>
              <a:cs typeface="Times New Roman" panose="02020603050405020304" pitchFamily="18" charset="0"/>
            </a:rPr>
            <a:t>дидасколар</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деп</a:t>
          </a:r>
          <a:r>
            <a:rPr lang="ru-RU" sz="1400" kern="1200" dirty="0">
              <a:latin typeface="Times New Roman" panose="02020603050405020304" pitchFamily="18" charset="0"/>
              <a:cs typeface="Times New Roman" panose="02020603050405020304" pitchFamily="18" charset="0"/>
            </a:rPr>
            <a:t> </a:t>
          </a:r>
          <a:r>
            <a:rPr lang="ru-RU" sz="1400" kern="1200" dirty="0" err="1">
              <a:latin typeface="Times New Roman" panose="02020603050405020304" pitchFamily="18" charset="0"/>
              <a:cs typeface="Times New Roman" panose="02020603050405020304" pitchFamily="18" charset="0"/>
            </a:rPr>
            <a:t>аталды</a:t>
          </a:r>
          <a:r>
            <a:rPr lang="ru-RU" sz="1400" kern="1200" dirty="0">
              <a:latin typeface="Times New Roman" panose="02020603050405020304" pitchFamily="18" charset="0"/>
              <a:cs typeface="Times New Roman" panose="02020603050405020304" pitchFamily="18" charset="0"/>
            </a:rPr>
            <a:t>);</a:t>
          </a:r>
        </a:p>
      </dsp:txBody>
      <dsp:txXfrm>
        <a:off x="2997205" y="2247741"/>
        <a:ext cx="2323623" cy="20116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F82E8-1293-4D37-8382-166B4BCDC8DB}">
      <dsp:nvSpPr>
        <dsp:cNvPr id="0" name=""/>
        <dsp:cNvSpPr/>
      </dsp:nvSpPr>
      <dsp:spPr>
        <a:xfrm>
          <a:off x="0" y="0"/>
          <a:ext cx="5378450" cy="54295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rtl="0">
            <a:lnSpc>
              <a:spcPct val="90000"/>
            </a:lnSpc>
            <a:spcBef>
              <a:spcPct val="0"/>
            </a:spcBef>
            <a:spcAft>
              <a:spcPct val="35000"/>
            </a:spcAft>
            <a:buNone/>
          </a:pPr>
          <a:r>
            <a:rPr lang="kk-KZ" sz="1000" kern="1200" dirty="0"/>
            <a:t>Ертедегі ғұлама грек ойшылдары Сократ, Платон, Демокрит, Аристотель және т.б. Грецияда педагогикалық ойлардың пайда болуында және қалыптасуында ерекше орын алады.</a:t>
          </a:r>
          <a:endParaRPr lang="ru-RU" sz="1000" kern="1200" dirty="0"/>
        </a:p>
      </dsp:txBody>
      <dsp:txXfrm>
        <a:off x="26505" y="26505"/>
        <a:ext cx="5325440" cy="489943"/>
      </dsp:txXfrm>
    </dsp:sp>
    <dsp:sp modelId="{53C3B371-9F71-49DB-BC19-B08E8BECB4B6}">
      <dsp:nvSpPr>
        <dsp:cNvPr id="0" name=""/>
        <dsp:cNvSpPr/>
      </dsp:nvSpPr>
      <dsp:spPr>
        <a:xfrm>
          <a:off x="0" y="653365"/>
          <a:ext cx="5378450" cy="54295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rtl="0">
            <a:lnSpc>
              <a:spcPct val="90000"/>
            </a:lnSpc>
            <a:spcBef>
              <a:spcPct val="0"/>
            </a:spcBef>
            <a:spcAft>
              <a:spcPct val="35000"/>
            </a:spcAft>
            <a:buNone/>
          </a:pPr>
          <a:r>
            <a:rPr lang="kk-KZ" sz="1000" b="1" kern="1200" dirty="0"/>
            <a:t>Демокрит</a:t>
          </a:r>
          <a:r>
            <a:rPr lang="kk-KZ" sz="1000" kern="1200" dirty="0"/>
            <a:t> (б.э.д. 460-370ж.) - философ-материалист, атомистік теорияның негізін салушы:</a:t>
          </a:r>
          <a:endParaRPr lang="ru-RU" sz="1000" kern="1200" dirty="0"/>
        </a:p>
      </dsp:txBody>
      <dsp:txXfrm>
        <a:off x="26505" y="679870"/>
        <a:ext cx="5325440" cy="489943"/>
      </dsp:txXfrm>
    </dsp:sp>
    <dsp:sp modelId="{7D2382FB-41CC-4501-B150-190B25F02400}">
      <dsp:nvSpPr>
        <dsp:cNvPr id="0" name=""/>
        <dsp:cNvSpPr/>
      </dsp:nvSpPr>
      <dsp:spPr>
        <a:xfrm>
          <a:off x="0" y="1334626"/>
          <a:ext cx="5378450" cy="54295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rtl="0">
            <a:lnSpc>
              <a:spcPct val="90000"/>
            </a:lnSpc>
            <a:spcBef>
              <a:spcPct val="0"/>
            </a:spcBef>
            <a:spcAft>
              <a:spcPct val="35000"/>
            </a:spcAft>
            <a:buNone/>
          </a:pPr>
          <a:r>
            <a:rPr lang="kk-KZ" sz="1000" kern="1200"/>
            <a:t>Жеке тұлға дамуның материалистік тұжырымдамасын ұсынды. Ол дүние материалдық, бір-бірінен түрі және жағдайы жағынан ерекшеленетін атомдардан тұрады. Организмнің өмірі мен өлімі атомдардың бірігуіне және ыдырауына әкеледі;</a:t>
          </a:r>
          <a:endParaRPr lang="ru-RU" sz="1000" kern="1200"/>
        </a:p>
      </dsp:txBody>
      <dsp:txXfrm>
        <a:off x="26505" y="1361131"/>
        <a:ext cx="5325440" cy="489943"/>
      </dsp:txXfrm>
    </dsp:sp>
    <dsp:sp modelId="{DEFE05E9-1F3B-4365-AFF4-6DD255581DAB}">
      <dsp:nvSpPr>
        <dsp:cNvPr id="0" name=""/>
        <dsp:cNvSpPr/>
      </dsp:nvSpPr>
      <dsp:spPr>
        <a:xfrm>
          <a:off x="0" y="1953264"/>
          <a:ext cx="5378450" cy="54295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rtl="0">
            <a:lnSpc>
              <a:spcPct val="90000"/>
            </a:lnSpc>
            <a:spcBef>
              <a:spcPct val="0"/>
            </a:spcBef>
            <a:spcAft>
              <a:spcPct val="35000"/>
            </a:spcAft>
            <a:buNone/>
          </a:pPr>
          <a:r>
            <a:rPr lang="kk-KZ" sz="1000" kern="1200" dirty="0"/>
            <a:t>Жанның өлмейтінін жоққа шығарды. Ол адамның қалыптасуы оның табиғатына және тәрбиесіне байланысты деп түсіндірді;</a:t>
          </a:r>
          <a:endParaRPr lang="ru-RU" sz="1000" kern="1200" dirty="0"/>
        </a:p>
      </dsp:txBody>
      <dsp:txXfrm>
        <a:off x="26505" y="1979769"/>
        <a:ext cx="5325440" cy="489943"/>
      </dsp:txXfrm>
    </dsp:sp>
    <dsp:sp modelId="{68FD4D15-F55F-4F3B-97FA-D3CD92D49F37}">
      <dsp:nvSpPr>
        <dsp:cNvPr id="0" name=""/>
        <dsp:cNvSpPr/>
      </dsp:nvSpPr>
      <dsp:spPr>
        <a:xfrm>
          <a:off x="0" y="2587478"/>
          <a:ext cx="5378450" cy="54295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rtl="0">
            <a:lnSpc>
              <a:spcPct val="90000"/>
            </a:lnSpc>
            <a:spcBef>
              <a:spcPct val="0"/>
            </a:spcBef>
            <a:spcAft>
              <a:spcPct val="35000"/>
            </a:spcAft>
            <a:buNone/>
          </a:pPr>
          <a:r>
            <a:rPr lang="kk-KZ" sz="1000" kern="1200"/>
            <a:t>Ортаға, үлкендердің үлгі-өнегесіне мән берді,</a:t>
          </a:r>
          <a:endParaRPr lang="ru-RU" sz="1000" kern="1200"/>
        </a:p>
      </dsp:txBody>
      <dsp:txXfrm>
        <a:off x="26505" y="2613983"/>
        <a:ext cx="5325440" cy="489943"/>
      </dsp:txXfrm>
    </dsp:sp>
    <dsp:sp modelId="{A07F1505-02BA-409A-B24A-6161E4B883E2}">
      <dsp:nvSpPr>
        <dsp:cNvPr id="0" name=""/>
        <dsp:cNvSpPr/>
      </dsp:nvSpPr>
      <dsp:spPr>
        <a:xfrm>
          <a:off x="0" y="3194789"/>
          <a:ext cx="5378450" cy="54295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rtl="0">
            <a:lnSpc>
              <a:spcPct val="90000"/>
            </a:lnSpc>
            <a:spcBef>
              <a:spcPct val="0"/>
            </a:spcBef>
            <a:spcAft>
              <a:spcPct val="35000"/>
            </a:spcAft>
            <a:buNone/>
          </a:pPr>
          <a:r>
            <a:rPr lang="kk-KZ" sz="1000" kern="1200" dirty="0"/>
            <a:t>Материалистік таным теориясы бойынша білімнің басы түйсіктер екендігін, ал шындық ақыл арқылы іске асатындығын (теориялық ойлау), дәлелдеу, ақыл-ой тәрбиесінің мәселесін шешуде ерекше орында.</a:t>
          </a:r>
          <a:endParaRPr lang="ru-RU" sz="1000" kern="1200" dirty="0"/>
        </a:p>
      </dsp:txBody>
      <dsp:txXfrm>
        <a:off x="26505" y="3221294"/>
        <a:ext cx="5325440" cy="489943"/>
      </dsp:txXfrm>
    </dsp:sp>
    <dsp:sp modelId="{60C35E93-AD12-48FE-A829-ADC3DEB66723}">
      <dsp:nvSpPr>
        <dsp:cNvPr id="0" name=""/>
        <dsp:cNvSpPr/>
      </dsp:nvSpPr>
      <dsp:spPr>
        <a:xfrm>
          <a:off x="0" y="3826562"/>
          <a:ext cx="5378450" cy="54295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rtl="0">
            <a:lnSpc>
              <a:spcPct val="90000"/>
            </a:lnSpc>
            <a:spcBef>
              <a:spcPct val="0"/>
            </a:spcBef>
            <a:spcAft>
              <a:spcPct val="35000"/>
            </a:spcAft>
            <a:buNone/>
          </a:pPr>
          <a:r>
            <a:rPr lang="kk-KZ" sz="1000" b="1" kern="1200"/>
            <a:t>Сократ (б.з.д. 469-399ж.) – философ-идеалист:</a:t>
          </a:r>
          <a:endParaRPr lang="ru-RU" sz="1000" kern="1200"/>
        </a:p>
      </dsp:txBody>
      <dsp:txXfrm>
        <a:off x="26505" y="3853067"/>
        <a:ext cx="5325440" cy="489943"/>
      </dsp:txXfrm>
    </dsp:sp>
    <dsp:sp modelId="{32202B5A-7D60-42F5-8EF1-B6D1459D7828}">
      <dsp:nvSpPr>
        <dsp:cNvPr id="0" name=""/>
        <dsp:cNvSpPr/>
      </dsp:nvSpPr>
      <dsp:spPr>
        <a:xfrm>
          <a:off x="0" y="4398315"/>
          <a:ext cx="5378450" cy="82226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rtl="0">
            <a:lnSpc>
              <a:spcPct val="90000"/>
            </a:lnSpc>
            <a:spcBef>
              <a:spcPct val="0"/>
            </a:spcBef>
            <a:spcAft>
              <a:spcPct val="35000"/>
            </a:spcAft>
            <a:buNone/>
          </a:pPr>
          <a:r>
            <a:rPr lang="kk-KZ" sz="1000" kern="1200" dirty="0"/>
            <a:t>Тәрбиенің мақсаты – заттардың табиғатын зерттеу емес, ол өзін-өзі танып білуі, адамгершілікті жетілдіруі болу керек.</a:t>
          </a:r>
          <a:endParaRPr lang="ru-RU" sz="1000" kern="1200" dirty="0"/>
        </a:p>
      </dsp:txBody>
      <dsp:txXfrm>
        <a:off x="40140" y="4438455"/>
        <a:ext cx="5298170" cy="74198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1D7570-4F6B-4C18-AD3D-1644852E6AD3}">
      <dsp:nvSpPr>
        <dsp:cNvPr id="0" name=""/>
        <dsp:cNvSpPr/>
      </dsp:nvSpPr>
      <dsp:spPr>
        <a:xfrm>
          <a:off x="0" y="420298"/>
          <a:ext cx="8229600" cy="8494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kk-KZ" sz="2200" b="1" kern="1200"/>
            <a:t>Платон </a:t>
          </a:r>
          <a:r>
            <a:rPr lang="kk-KZ" sz="2200" kern="1200"/>
            <a:t>балаларға жас кезінен бастап </a:t>
          </a:r>
          <a:r>
            <a:rPr lang="kk-KZ" sz="2200" i="1" kern="1200"/>
            <a:t>қоғамдық тәрбие беру</a:t>
          </a:r>
          <a:r>
            <a:rPr lang="kk-KZ" sz="2200" kern="1200"/>
            <a:t> идеясын және оны ұйымдастырудың жүйесін ұсынды:</a:t>
          </a:r>
          <a:endParaRPr lang="ru-RU" sz="2200" kern="1200"/>
        </a:p>
      </dsp:txBody>
      <dsp:txXfrm>
        <a:off x="41465" y="461763"/>
        <a:ext cx="8146670" cy="766490"/>
      </dsp:txXfrm>
    </dsp:sp>
    <dsp:sp modelId="{FE27D5FE-A23F-459D-8E52-1BC07E00EAFF}">
      <dsp:nvSpPr>
        <dsp:cNvPr id="0" name=""/>
        <dsp:cNvSpPr/>
      </dsp:nvSpPr>
      <dsp:spPr>
        <a:xfrm>
          <a:off x="0" y="1269719"/>
          <a:ext cx="8229600" cy="4007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kk-KZ" sz="1700" kern="1200"/>
            <a:t>3 жастан 6 жасқа дейінгі балалар мемлекет тағайындаған тәрбиешілердің қарамағында тәрбие алады және тәрбиелеудің негізгі құралы ойын;</a:t>
          </a:r>
          <a:endParaRPr lang="ru-RU" sz="1700" kern="1200"/>
        </a:p>
        <a:p>
          <a:pPr marL="171450" lvl="1" indent="-171450" algn="l" defTabSz="755650" rtl="0">
            <a:lnSpc>
              <a:spcPct val="90000"/>
            </a:lnSpc>
            <a:spcBef>
              <a:spcPct val="0"/>
            </a:spcBef>
            <a:spcAft>
              <a:spcPct val="20000"/>
            </a:spcAft>
            <a:buChar char="•"/>
          </a:pPr>
          <a:r>
            <a:rPr lang="kk-KZ" sz="1700" kern="1200"/>
            <a:t>7 жастан 12 жасқа дейін оқуды, жазуды, санауды, саз өнерін, ән-күйді үйрететін мемлекеттік мектепке бару;</a:t>
          </a:r>
          <a:endParaRPr lang="ru-RU" sz="1700" kern="1200"/>
        </a:p>
        <a:p>
          <a:pPr marL="171450" lvl="1" indent="-171450" algn="l" defTabSz="755650" rtl="0">
            <a:lnSpc>
              <a:spcPct val="90000"/>
            </a:lnSpc>
            <a:spcBef>
              <a:spcPct val="0"/>
            </a:spcBef>
            <a:spcAft>
              <a:spcPct val="20000"/>
            </a:spcAft>
            <a:buChar char="•"/>
          </a:pPr>
          <a:r>
            <a:rPr lang="kk-KZ" sz="1700" kern="1200"/>
            <a:t>12-16 жас аралығында дене тәрбиесімен айналысатын мектепке – полестраға қатысу.</a:t>
          </a:r>
          <a:endParaRPr lang="ru-RU" sz="1700" kern="1200"/>
        </a:p>
        <a:p>
          <a:pPr marL="171450" lvl="1" indent="-171450" algn="l" defTabSz="755650" rtl="0">
            <a:lnSpc>
              <a:spcPct val="90000"/>
            </a:lnSpc>
            <a:spcBef>
              <a:spcPct val="0"/>
            </a:spcBef>
            <a:spcAft>
              <a:spcPct val="20000"/>
            </a:spcAft>
            <a:buChar char="•"/>
          </a:pPr>
          <a:r>
            <a:rPr lang="kk-KZ" sz="1700" kern="1200"/>
            <a:t>16 жастан – арифметиканы, геометрияны, астрономияны оқып үйрену;</a:t>
          </a:r>
          <a:endParaRPr lang="ru-RU" sz="1700" kern="1200"/>
        </a:p>
        <a:p>
          <a:pPr marL="171450" lvl="1" indent="-171450" algn="l" defTabSz="755650" rtl="0">
            <a:lnSpc>
              <a:spcPct val="90000"/>
            </a:lnSpc>
            <a:spcBef>
              <a:spcPct val="0"/>
            </a:spcBef>
            <a:spcAft>
              <a:spcPct val="20000"/>
            </a:spcAft>
            <a:buChar char="•"/>
          </a:pPr>
          <a:r>
            <a:rPr lang="kk-KZ" sz="1700" kern="1200"/>
            <a:t>18-20 жас аралығында эфебияда арнайы әскери әскери-дене даярлығын алу; </a:t>
          </a:r>
          <a:endParaRPr lang="ru-RU" sz="1700" kern="1200"/>
        </a:p>
        <a:p>
          <a:pPr marL="171450" lvl="1" indent="-171450" algn="l" defTabSz="755650" rtl="0">
            <a:lnSpc>
              <a:spcPct val="90000"/>
            </a:lnSpc>
            <a:spcBef>
              <a:spcPct val="0"/>
            </a:spcBef>
            <a:spcAft>
              <a:spcPct val="20000"/>
            </a:spcAft>
            <a:buChar char="•"/>
          </a:pPr>
          <a:r>
            <a:rPr lang="kk-KZ" sz="1700" kern="1200"/>
            <a:t>20 жастан бастап ақыл-ой сабақтарында ешқандай қабілеттілігін </a:t>
          </a:r>
          <a:endParaRPr lang="ru-RU" sz="1700" kern="1200"/>
        </a:p>
        <a:p>
          <a:pPr marL="171450" lvl="1" indent="-171450" algn="l" defTabSz="755650" rtl="0">
            <a:lnSpc>
              <a:spcPct val="90000"/>
            </a:lnSpc>
            <a:spcBef>
              <a:spcPct val="0"/>
            </a:spcBef>
            <a:spcAft>
              <a:spcPct val="20000"/>
            </a:spcAft>
            <a:buChar char="•"/>
          </a:pPr>
          <a:r>
            <a:rPr lang="kk-KZ" sz="1700" kern="1200"/>
            <a:t>байқатпаған жастар әскер қатарына алыну;</a:t>
          </a:r>
          <a:endParaRPr lang="ru-RU" sz="1700" kern="1200"/>
        </a:p>
        <a:p>
          <a:pPr marL="171450" lvl="1" indent="-171450" algn="l" defTabSz="755650" rtl="0">
            <a:lnSpc>
              <a:spcPct val="90000"/>
            </a:lnSpc>
            <a:spcBef>
              <a:spcPct val="0"/>
            </a:spcBef>
            <a:spcAft>
              <a:spcPct val="20000"/>
            </a:spcAft>
            <a:buChar char="•"/>
          </a:pPr>
          <a:r>
            <a:rPr lang="kk-KZ" sz="1700" kern="1200"/>
            <a:t>30 жасқа дейінгі қабілетті жастар философияны, арифметиканы, </a:t>
          </a:r>
          <a:endParaRPr lang="ru-RU" sz="1700" kern="1200"/>
        </a:p>
        <a:p>
          <a:pPr marL="171450" lvl="1" indent="-171450" algn="l" defTabSz="755650" rtl="0">
            <a:lnSpc>
              <a:spcPct val="90000"/>
            </a:lnSpc>
            <a:spcBef>
              <a:spcPct val="0"/>
            </a:spcBef>
            <a:spcAft>
              <a:spcPct val="20000"/>
            </a:spcAft>
            <a:buChar char="•"/>
          </a:pPr>
          <a:r>
            <a:rPr lang="kk-KZ" sz="1700" kern="1200"/>
            <a:t>геометрияны, астрономияны және саз теориясын үйрететін білім берудің жоғарғы үшінші сатысына өту;</a:t>
          </a:r>
          <a:endParaRPr lang="ru-RU" sz="1700" kern="1200"/>
        </a:p>
        <a:p>
          <a:pPr marL="171450" lvl="1" indent="-171450" algn="l" defTabSz="755650" rtl="0">
            <a:lnSpc>
              <a:spcPct val="90000"/>
            </a:lnSpc>
            <a:spcBef>
              <a:spcPct val="0"/>
            </a:spcBef>
            <a:spcAft>
              <a:spcPct val="20000"/>
            </a:spcAft>
            <a:buChar char="•"/>
          </a:pPr>
          <a:r>
            <a:rPr lang="kk-KZ" sz="1700" kern="1200"/>
            <a:t>35 тен 50 жасқа дейін мемлекетті басқару ісімен айналысу.</a:t>
          </a:r>
          <a:endParaRPr lang="ru-RU" sz="1700" kern="1200"/>
        </a:p>
      </dsp:txBody>
      <dsp:txXfrm>
        <a:off x="0" y="1269719"/>
        <a:ext cx="8229600" cy="40075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0943B3-8E12-49A0-83FB-83516D194EB0}">
      <dsp:nvSpPr>
        <dsp:cNvPr id="0" name=""/>
        <dsp:cNvSpPr/>
      </dsp:nvSpPr>
      <dsp:spPr>
        <a:xfrm>
          <a:off x="617219" y="0"/>
          <a:ext cx="6995160" cy="591185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8C623F-AE3B-4A16-9BFC-D823579545C5}">
      <dsp:nvSpPr>
        <dsp:cNvPr id="0" name=""/>
        <dsp:cNvSpPr/>
      </dsp:nvSpPr>
      <dsp:spPr>
        <a:xfrm>
          <a:off x="285403" y="1773555"/>
          <a:ext cx="3729037" cy="23647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kk-KZ" sz="1300" kern="1200"/>
            <a:t>Педагогиканы философиядан алып, оның ғылым ретінде қалыптасуына үлкен үлес қосқан. </a:t>
          </a:r>
          <a:endParaRPr lang="ru-RU" sz="1300" kern="1200"/>
        </a:p>
      </dsp:txBody>
      <dsp:txXfrm>
        <a:off x="400840" y="1888992"/>
        <a:ext cx="3498163" cy="2133866"/>
      </dsp:txXfrm>
    </dsp:sp>
    <dsp:sp modelId="{44C301D4-4CF9-4A3D-8F6D-8E831B61D21B}">
      <dsp:nvSpPr>
        <dsp:cNvPr id="0" name=""/>
        <dsp:cNvSpPr/>
      </dsp:nvSpPr>
      <dsp:spPr>
        <a:xfrm>
          <a:off x="4215158" y="1773555"/>
          <a:ext cx="3729037" cy="23647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rtl="0">
            <a:lnSpc>
              <a:spcPct val="90000"/>
            </a:lnSpc>
            <a:spcBef>
              <a:spcPct val="0"/>
            </a:spcBef>
            <a:spcAft>
              <a:spcPct val="35000"/>
            </a:spcAft>
            <a:buNone/>
          </a:pPr>
          <a:r>
            <a:rPr lang="kk-KZ" sz="1300" kern="1200"/>
            <a:t>Оқытудың ең негізгі және ұтымды түрі </a:t>
          </a:r>
          <a:r>
            <a:rPr lang="kk-KZ" sz="1300" i="1" kern="1200"/>
            <a:t>сыныптық-сабақтық жүйе</a:t>
          </a:r>
          <a:r>
            <a:rPr lang="kk-KZ" sz="1300" kern="1200"/>
            <a:t> деп белгілеген.  </a:t>
          </a:r>
          <a:endParaRPr lang="ru-RU" sz="1300" kern="1200"/>
        </a:p>
        <a:p>
          <a:pPr marL="57150" lvl="1" indent="-57150" algn="l" defTabSz="444500" rtl="0">
            <a:lnSpc>
              <a:spcPct val="90000"/>
            </a:lnSpc>
            <a:spcBef>
              <a:spcPct val="0"/>
            </a:spcBef>
            <a:spcAft>
              <a:spcPct val="15000"/>
            </a:spcAft>
            <a:buChar char="•"/>
          </a:pPr>
          <a:r>
            <a:rPr lang="kk-KZ" sz="1000" kern="1200"/>
            <a:t>оқыту теориясын ғана емес, тәрбие теориясын да қамтыған «Ұлы дидактика» еңбегінің авторы;</a:t>
          </a:r>
          <a:endParaRPr lang="ru-RU" sz="1000" kern="1200"/>
        </a:p>
        <a:p>
          <a:pPr marL="57150" lvl="1" indent="-57150" algn="l" defTabSz="444500" rtl="0">
            <a:lnSpc>
              <a:spcPct val="90000"/>
            </a:lnSpc>
            <a:spcBef>
              <a:spcPct val="0"/>
            </a:spcBef>
            <a:spcAft>
              <a:spcPct val="15000"/>
            </a:spcAft>
            <a:buChar char="•"/>
          </a:pPr>
          <a:r>
            <a:rPr lang="kk-KZ" sz="1000" kern="1200"/>
            <a:t>Оқу материалын оқушыларға түсінікті етіп баяндау үшін өте қажетті дидактикалық принциптерді </a:t>
          </a:r>
          <a:r>
            <a:rPr lang="kk-KZ" sz="1000" i="1" kern="1200"/>
            <a:t>(көрнекілік, жүйелілік, бірізділік)</a:t>
          </a:r>
          <a:r>
            <a:rPr lang="kk-KZ" sz="1000" kern="1200"/>
            <a:t> ұсынды;</a:t>
          </a:r>
          <a:endParaRPr lang="ru-RU" sz="1000" kern="1200"/>
        </a:p>
        <a:p>
          <a:pPr marL="57150" lvl="1" indent="-57150" algn="l" defTabSz="444500" rtl="0">
            <a:lnSpc>
              <a:spcPct val="90000"/>
            </a:lnSpc>
            <a:spcBef>
              <a:spcPct val="0"/>
            </a:spcBef>
            <a:spcAft>
              <a:spcPct val="15000"/>
            </a:spcAft>
            <a:buChar char="•"/>
          </a:pPr>
          <a:r>
            <a:rPr lang="kk-KZ" sz="1000" kern="1200"/>
            <a:t>Оқытудың төмендегідей кезеңдерін береді: </a:t>
          </a:r>
          <a:r>
            <a:rPr lang="kk-KZ" sz="1000" i="1" kern="1200"/>
            <a:t>автопсия</a:t>
          </a:r>
          <a:r>
            <a:rPr lang="kk-KZ" sz="1000" kern="1200"/>
            <a:t> (өзбетті бақылау); </a:t>
          </a:r>
          <a:r>
            <a:rPr lang="kk-KZ" sz="1000" i="1" kern="1200"/>
            <a:t>автопраксия </a:t>
          </a:r>
          <a:r>
            <a:rPr lang="kk-KZ" sz="1000" kern="1200"/>
            <a:t>(практикалық әрекет); </a:t>
          </a:r>
          <a:r>
            <a:rPr lang="kk-KZ" sz="1000" i="1" kern="1200"/>
            <a:t>автохрессия </a:t>
          </a:r>
          <a:r>
            <a:rPr lang="kk-KZ" sz="1000" kern="1200"/>
            <a:t>(меңгерілген білім мен іскерлікті қолдану); </a:t>
          </a:r>
          <a:r>
            <a:rPr lang="kk-KZ" sz="1000" i="1" kern="1200"/>
            <a:t>автолексия </a:t>
          </a:r>
          <a:r>
            <a:rPr lang="kk-KZ" sz="1000" kern="1200"/>
            <a:t>(өз еңбегінің нәтижесін әңгімелеу іскерлігі); сондай-ақ, білім беру кезеңінің адамның жасына сәйкестігі.</a:t>
          </a:r>
          <a:endParaRPr lang="ru-RU" sz="1000" kern="1200"/>
        </a:p>
      </dsp:txBody>
      <dsp:txXfrm>
        <a:off x="4330595" y="1888992"/>
        <a:ext cx="3498163" cy="21338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94ED94-949D-4444-8267-BD65EE06D8D3}">
      <dsp:nvSpPr>
        <dsp:cNvPr id="0" name=""/>
        <dsp:cNvSpPr/>
      </dsp:nvSpPr>
      <dsp:spPr>
        <a:xfrm>
          <a:off x="3127248" y="1621480"/>
          <a:ext cx="1975104" cy="1975346"/>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868DE08-9C50-40F8-BC23-F8134C99FE15}">
      <dsp:nvSpPr>
        <dsp:cNvPr id="0" name=""/>
        <dsp:cNvSpPr/>
      </dsp:nvSpPr>
      <dsp:spPr>
        <a:xfrm>
          <a:off x="792091" y="79716"/>
          <a:ext cx="6645416" cy="121112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244600" rtl="0">
            <a:lnSpc>
              <a:spcPct val="90000"/>
            </a:lnSpc>
            <a:spcBef>
              <a:spcPct val="0"/>
            </a:spcBef>
            <a:spcAft>
              <a:spcPct val="35000"/>
            </a:spcAft>
            <a:buNone/>
          </a:pPr>
          <a:r>
            <a:rPr lang="kk-KZ" sz="2800" b="1" i="1" kern="12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Я.А.Коменскийдің педагогикалық идеяларының мәні мынада:</a:t>
          </a:r>
          <a:endParaRPr lang="ru-RU" sz="2800" b="1" i="1" kern="12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dsp:txBody>
      <dsp:txXfrm>
        <a:off x="792091" y="79716"/>
        <a:ext cx="6645416" cy="1211125"/>
      </dsp:txXfrm>
    </dsp:sp>
    <dsp:sp modelId="{95391C49-0EC6-4ED0-81B6-4C2789D7D403}">
      <dsp:nvSpPr>
        <dsp:cNvPr id="0" name=""/>
        <dsp:cNvSpPr/>
      </dsp:nvSpPr>
      <dsp:spPr>
        <a:xfrm>
          <a:off x="3706611" y="1900039"/>
          <a:ext cx="1975104" cy="1975346"/>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7F3D958-2C67-4AFC-A5AE-B0D5FAD8EB2D}">
      <dsp:nvSpPr>
        <dsp:cNvPr id="0" name=""/>
        <dsp:cNvSpPr/>
      </dsp:nvSpPr>
      <dsp:spPr>
        <a:xfrm>
          <a:off x="5925311" y="1230286"/>
          <a:ext cx="2139696" cy="133223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488950" rtl="0">
            <a:lnSpc>
              <a:spcPct val="90000"/>
            </a:lnSpc>
            <a:spcBef>
              <a:spcPct val="0"/>
            </a:spcBef>
            <a:spcAft>
              <a:spcPct val="35000"/>
            </a:spcAft>
            <a:buNone/>
          </a:pPr>
          <a:r>
            <a:rPr lang="kk-KZ" sz="1100" b="1" i="1" kern="1200" dirty="0">
              <a:latin typeface="Times New Roman" panose="02020603050405020304" pitchFamily="18" charset="0"/>
              <a:cs typeface="Times New Roman" panose="02020603050405020304" pitchFamily="18" charset="0"/>
            </a:rPr>
            <a:t>жалпы мен ерекшенің, тұтастық пен жеке бөліктердің, даму мен                тәрбиенің, білім берудің қоғамдық жүйесімен тұтастай жеке тұлғаның табиғи да баяу еркін дамуының, дербес және қоғамдық дамудың бірлігі;</a:t>
          </a:r>
          <a:endParaRPr lang="ru-RU" sz="1100" b="1" i="1" kern="1200" dirty="0">
            <a:latin typeface="Times New Roman" panose="02020603050405020304" pitchFamily="18" charset="0"/>
            <a:cs typeface="Times New Roman" panose="02020603050405020304" pitchFamily="18" charset="0"/>
          </a:endParaRPr>
        </a:p>
      </dsp:txBody>
      <dsp:txXfrm>
        <a:off x="5925311" y="1230286"/>
        <a:ext cx="2139696" cy="1332238"/>
      </dsp:txXfrm>
    </dsp:sp>
    <dsp:sp modelId="{38BF9314-6349-435E-8BC6-54B0595D94F1}">
      <dsp:nvSpPr>
        <dsp:cNvPr id="0" name=""/>
        <dsp:cNvSpPr/>
      </dsp:nvSpPr>
      <dsp:spPr>
        <a:xfrm>
          <a:off x="3848983" y="2526796"/>
          <a:ext cx="1975104" cy="1975346"/>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8CCED7B-3C29-4A4F-9A7F-FD9C92CFC982}">
      <dsp:nvSpPr>
        <dsp:cNvPr id="0" name=""/>
        <dsp:cNvSpPr/>
      </dsp:nvSpPr>
      <dsp:spPr>
        <a:xfrm>
          <a:off x="6131051" y="2925862"/>
          <a:ext cx="2098548" cy="142307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488950" rtl="0">
            <a:lnSpc>
              <a:spcPct val="90000"/>
            </a:lnSpc>
            <a:spcBef>
              <a:spcPct val="0"/>
            </a:spcBef>
            <a:spcAft>
              <a:spcPct val="35000"/>
            </a:spcAft>
            <a:buNone/>
          </a:pPr>
          <a:r>
            <a:rPr lang="kk-KZ" sz="1100" b="1" i="1" kern="1200" dirty="0">
              <a:latin typeface="Times New Roman" panose="02020603050405020304" pitchFamily="18" charset="0"/>
              <a:cs typeface="Times New Roman" panose="02020603050405020304" pitchFamily="18" charset="0"/>
            </a:rPr>
            <a:t>тәрбиенің үш құрамдас бөлігі: ғылыми білім алу, адамгершілік тәрбиесі, діни тәрбие;</a:t>
          </a:r>
          <a:endParaRPr lang="ru-RU" sz="1100" b="1" i="1" kern="1200" dirty="0">
            <a:latin typeface="Times New Roman" panose="02020603050405020304" pitchFamily="18" charset="0"/>
            <a:cs typeface="Times New Roman" panose="02020603050405020304" pitchFamily="18" charset="0"/>
          </a:endParaRPr>
        </a:p>
      </dsp:txBody>
      <dsp:txXfrm>
        <a:off x="6131051" y="2925862"/>
        <a:ext cx="2098548" cy="1423072"/>
      </dsp:txXfrm>
    </dsp:sp>
    <dsp:sp modelId="{490511C5-C9DE-4D81-ABDF-ABA5EDCE4052}">
      <dsp:nvSpPr>
        <dsp:cNvPr id="0" name=""/>
        <dsp:cNvSpPr/>
      </dsp:nvSpPr>
      <dsp:spPr>
        <a:xfrm>
          <a:off x="3448202" y="3029413"/>
          <a:ext cx="1975104" cy="1975346"/>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C9D3284-C1A8-470D-A090-5EA3905DE4F9}">
      <dsp:nvSpPr>
        <dsp:cNvPr id="0" name=""/>
        <dsp:cNvSpPr/>
      </dsp:nvSpPr>
      <dsp:spPr>
        <a:xfrm>
          <a:off x="5225796" y="4833385"/>
          <a:ext cx="2263140" cy="130196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488950" rtl="0">
            <a:lnSpc>
              <a:spcPct val="90000"/>
            </a:lnSpc>
            <a:spcBef>
              <a:spcPct val="0"/>
            </a:spcBef>
            <a:spcAft>
              <a:spcPct val="35000"/>
            </a:spcAft>
            <a:buNone/>
          </a:pPr>
          <a:r>
            <a:rPr lang="kk-KZ" sz="1100" b="1" i="1" kern="1200" dirty="0">
              <a:latin typeface="Times New Roman" panose="02020603050405020304" pitchFamily="18" charset="0"/>
              <a:cs typeface="Times New Roman" panose="02020603050405020304" pitchFamily="18" charset="0"/>
            </a:rPr>
            <a:t>жеке тұлғаның жан-жақты дамуы;   </a:t>
          </a:r>
          <a:endParaRPr lang="ru-RU" sz="1100" b="1" i="1" kern="1200" dirty="0">
            <a:latin typeface="Times New Roman" panose="02020603050405020304" pitchFamily="18" charset="0"/>
            <a:cs typeface="Times New Roman" panose="02020603050405020304" pitchFamily="18" charset="0"/>
          </a:endParaRPr>
        </a:p>
      </dsp:txBody>
      <dsp:txXfrm>
        <a:off x="5225796" y="4833385"/>
        <a:ext cx="2263140" cy="1301960"/>
      </dsp:txXfrm>
    </dsp:sp>
    <dsp:sp modelId="{CB3F15F5-EDAF-4C7D-9640-93D0FECC15D0}">
      <dsp:nvSpPr>
        <dsp:cNvPr id="0" name=""/>
        <dsp:cNvSpPr/>
      </dsp:nvSpPr>
      <dsp:spPr>
        <a:xfrm>
          <a:off x="2806293" y="3029413"/>
          <a:ext cx="1975104" cy="1975346"/>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23FC092-954F-487D-AC3A-39DB00E310C7}">
      <dsp:nvSpPr>
        <dsp:cNvPr id="0" name=""/>
        <dsp:cNvSpPr/>
      </dsp:nvSpPr>
      <dsp:spPr>
        <a:xfrm>
          <a:off x="740664" y="4833385"/>
          <a:ext cx="2263140" cy="130196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488950" rtl="0">
            <a:lnSpc>
              <a:spcPct val="90000"/>
            </a:lnSpc>
            <a:spcBef>
              <a:spcPct val="0"/>
            </a:spcBef>
            <a:spcAft>
              <a:spcPct val="35000"/>
            </a:spcAft>
            <a:buNone/>
          </a:pPr>
          <a:r>
            <a:rPr lang="kk-KZ" sz="1100" b="1" i="1" kern="1200" dirty="0">
              <a:latin typeface="Times New Roman" panose="02020603050405020304" pitchFamily="18" charset="0"/>
              <a:cs typeface="Times New Roman" panose="02020603050405020304" pitchFamily="18" charset="0"/>
            </a:rPr>
            <a:t>адам - табиғаттың перзенті, сондықтан барлық педагогикалық құралдар адамның табиғатына сәйкес болуы қажет. Тәрбиенің «табиғатқа сәйкестігі» принципі дегеніміз адамның рухани өмірінің заңдарын зерттеу мен олармен барлық педагогикалық әсер етулерді үйлестіру;</a:t>
          </a:r>
          <a:endParaRPr lang="ru-RU" sz="1100" b="1" i="1" kern="1200" dirty="0">
            <a:latin typeface="Times New Roman" panose="02020603050405020304" pitchFamily="18" charset="0"/>
            <a:cs typeface="Times New Roman" panose="02020603050405020304" pitchFamily="18" charset="0"/>
          </a:endParaRPr>
        </a:p>
      </dsp:txBody>
      <dsp:txXfrm>
        <a:off x="740664" y="4833385"/>
        <a:ext cx="2263140" cy="1301960"/>
      </dsp:txXfrm>
    </dsp:sp>
    <dsp:sp modelId="{43CF3072-60D8-4042-BEA9-FEA4F204232E}">
      <dsp:nvSpPr>
        <dsp:cNvPr id="0" name=""/>
        <dsp:cNvSpPr/>
      </dsp:nvSpPr>
      <dsp:spPr>
        <a:xfrm>
          <a:off x="2405512" y="2526796"/>
          <a:ext cx="1975104" cy="1975346"/>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D93B5EA-F6B3-4B09-8CB4-8992A1215E98}">
      <dsp:nvSpPr>
        <dsp:cNvPr id="0" name=""/>
        <dsp:cNvSpPr/>
      </dsp:nvSpPr>
      <dsp:spPr>
        <a:xfrm>
          <a:off x="0" y="2925862"/>
          <a:ext cx="2098548" cy="142307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488950" rtl="0">
            <a:lnSpc>
              <a:spcPct val="90000"/>
            </a:lnSpc>
            <a:spcBef>
              <a:spcPct val="0"/>
            </a:spcBef>
            <a:spcAft>
              <a:spcPct val="35000"/>
            </a:spcAft>
            <a:buNone/>
          </a:pPr>
          <a:r>
            <a:rPr lang="kk-KZ" sz="1100" b="1" i="1" kern="1200" dirty="0">
              <a:latin typeface="Times New Roman" panose="02020603050405020304" pitchFamily="18" charset="0"/>
              <a:cs typeface="Times New Roman" panose="02020603050405020304" pitchFamily="18" charset="0"/>
            </a:rPr>
            <a:t>табиғатты, адамды және оның іс-әрекетін басқаратын басты принциптердің бірлігін мойындауы;</a:t>
          </a:r>
          <a:endParaRPr lang="ru-RU" sz="1100" b="1" i="1" kern="1200" dirty="0">
            <a:latin typeface="Times New Roman" panose="02020603050405020304" pitchFamily="18" charset="0"/>
            <a:cs typeface="Times New Roman" panose="02020603050405020304" pitchFamily="18" charset="0"/>
          </a:endParaRPr>
        </a:p>
      </dsp:txBody>
      <dsp:txXfrm>
        <a:off x="0" y="2925862"/>
        <a:ext cx="2098548" cy="1423072"/>
      </dsp:txXfrm>
    </dsp:sp>
    <dsp:sp modelId="{CFD70DE0-F00A-4222-AC17-B7D6C2313D48}">
      <dsp:nvSpPr>
        <dsp:cNvPr id="0" name=""/>
        <dsp:cNvSpPr/>
      </dsp:nvSpPr>
      <dsp:spPr>
        <a:xfrm>
          <a:off x="2547884" y="1900039"/>
          <a:ext cx="1975104" cy="1975346"/>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F7BD6E0-DBFC-4E14-8D57-82BDB909499F}">
      <dsp:nvSpPr>
        <dsp:cNvPr id="0" name=""/>
        <dsp:cNvSpPr/>
      </dsp:nvSpPr>
      <dsp:spPr>
        <a:xfrm>
          <a:off x="164592" y="1230286"/>
          <a:ext cx="2139696" cy="133223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488950" rtl="0">
            <a:lnSpc>
              <a:spcPct val="90000"/>
            </a:lnSpc>
            <a:spcBef>
              <a:spcPct val="0"/>
            </a:spcBef>
            <a:spcAft>
              <a:spcPct val="35000"/>
            </a:spcAft>
            <a:buNone/>
          </a:pPr>
          <a:r>
            <a:rPr lang="kk-KZ" sz="1100" b="1" i="1" kern="1200" dirty="0">
              <a:latin typeface="Times New Roman" panose="02020603050405020304" pitchFamily="18" charset="0"/>
              <a:cs typeface="Times New Roman" panose="02020603050405020304" pitchFamily="18" charset="0"/>
            </a:rPr>
            <a:t>Білім беру мен оқытудың оқушылардың жас ерекшелігіне сәйкес жүруін, жеке пәндердің өмірмен байланысты салыстырмалы  әдістермен оқытылуын  талап етті;</a:t>
          </a:r>
          <a:endParaRPr lang="ru-RU" sz="1100" b="1" i="1" kern="1200" dirty="0">
            <a:latin typeface="Times New Roman" panose="02020603050405020304" pitchFamily="18" charset="0"/>
            <a:cs typeface="Times New Roman" panose="02020603050405020304" pitchFamily="18" charset="0"/>
          </a:endParaRPr>
        </a:p>
      </dsp:txBody>
      <dsp:txXfrm>
        <a:off x="164592" y="1230286"/>
        <a:ext cx="2139696" cy="133223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B4D1FF-E913-42E9-AFE0-5957FD0912E4}">
      <dsp:nvSpPr>
        <dsp:cNvPr id="0" name=""/>
        <dsp:cNvSpPr/>
      </dsp:nvSpPr>
      <dsp:spPr>
        <a:xfrm rot="5400000">
          <a:off x="3259962" y="286734"/>
          <a:ext cx="4672330" cy="5266944"/>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rtl="0">
            <a:lnSpc>
              <a:spcPct val="90000"/>
            </a:lnSpc>
            <a:spcBef>
              <a:spcPct val="0"/>
            </a:spcBef>
            <a:spcAft>
              <a:spcPct val="15000"/>
            </a:spcAft>
            <a:buChar char="•"/>
          </a:pPr>
          <a:r>
            <a:rPr lang="kk-KZ" sz="2000" i="1" kern="1200">
              <a:latin typeface="Times New Roman" panose="02020603050405020304" pitchFamily="18" charset="0"/>
              <a:cs typeface="Times New Roman" panose="02020603050405020304" pitchFamily="18" charset="0"/>
            </a:rPr>
            <a:t>Еңбектері:</a:t>
          </a:r>
          <a:endParaRPr lang="ru-RU" sz="2000" kern="1200">
            <a:latin typeface="Times New Roman" panose="02020603050405020304" pitchFamily="18" charset="0"/>
            <a:cs typeface="Times New Roman" panose="02020603050405020304" pitchFamily="18" charset="0"/>
          </a:endParaRPr>
        </a:p>
        <a:p>
          <a:pPr marL="228600" lvl="1" indent="-228600" algn="l" defTabSz="889000" rtl="0">
            <a:lnSpc>
              <a:spcPct val="90000"/>
            </a:lnSpc>
            <a:spcBef>
              <a:spcPct val="0"/>
            </a:spcBef>
            <a:spcAft>
              <a:spcPct val="15000"/>
            </a:spcAft>
            <a:buChar char="•"/>
          </a:pPr>
          <a:r>
            <a:rPr lang="kk-KZ" sz="2000" kern="1200">
              <a:latin typeface="Times New Roman" panose="02020603050405020304" pitchFamily="18" charset="0"/>
              <a:cs typeface="Times New Roman" panose="02020603050405020304" pitchFamily="18" charset="0"/>
            </a:rPr>
            <a:t>“Азбука” (1872ж.),</a:t>
          </a:r>
          <a:endParaRPr lang="ru-RU" sz="2000" kern="1200">
            <a:latin typeface="Times New Roman" panose="02020603050405020304" pitchFamily="18" charset="0"/>
            <a:cs typeface="Times New Roman" panose="02020603050405020304" pitchFamily="18" charset="0"/>
          </a:endParaRPr>
        </a:p>
        <a:p>
          <a:pPr marL="228600" lvl="1" indent="-228600" algn="l" defTabSz="889000" rtl="0">
            <a:lnSpc>
              <a:spcPct val="90000"/>
            </a:lnSpc>
            <a:spcBef>
              <a:spcPct val="0"/>
            </a:spcBef>
            <a:spcAft>
              <a:spcPct val="15000"/>
            </a:spcAft>
            <a:buChar char="•"/>
          </a:pPr>
          <a:r>
            <a:rPr lang="kk-KZ" sz="2000" kern="1200">
              <a:latin typeface="Times New Roman" panose="02020603050405020304" pitchFamily="18" charset="0"/>
              <a:cs typeface="Times New Roman" panose="02020603050405020304" pitchFamily="18" charset="0"/>
            </a:rPr>
            <a:t>“Жаңа азбука” (1875ж.),</a:t>
          </a:r>
          <a:endParaRPr lang="ru-RU" sz="2000" kern="1200">
            <a:latin typeface="Times New Roman" panose="02020603050405020304" pitchFamily="18" charset="0"/>
            <a:cs typeface="Times New Roman" panose="02020603050405020304" pitchFamily="18" charset="0"/>
          </a:endParaRPr>
        </a:p>
        <a:p>
          <a:pPr marL="228600" lvl="1" indent="-228600" algn="l" defTabSz="889000" rtl="0">
            <a:lnSpc>
              <a:spcPct val="90000"/>
            </a:lnSpc>
            <a:spcBef>
              <a:spcPct val="0"/>
            </a:spcBef>
            <a:spcAft>
              <a:spcPct val="15000"/>
            </a:spcAft>
            <a:buChar char="•"/>
          </a:pPr>
          <a:r>
            <a:rPr lang="kk-KZ" sz="2000" kern="1200">
              <a:latin typeface="Times New Roman" panose="02020603050405020304" pitchFamily="18" charset="0"/>
              <a:cs typeface="Times New Roman" panose="02020603050405020304" pitchFamily="18" charset="0"/>
            </a:rPr>
            <a:t>«Оқу кітаптары».</a:t>
          </a:r>
          <a:endParaRPr lang="ru-RU" sz="2000" kern="1200">
            <a:latin typeface="Times New Roman" panose="02020603050405020304" pitchFamily="18" charset="0"/>
            <a:cs typeface="Times New Roman" panose="02020603050405020304" pitchFamily="18" charset="0"/>
          </a:endParaRPr>
        </a:p>
        <a:p>
          <a:pPr marL="228600" lvl="1" indent="-228600" algn="l" defTabSz="889000" rtl="0">
            <a:lnSpc>
              <a:spcPct val="90000"/>
            </a:lnSpc>
            <a:spcBef>
              <a:spcPct val="0"/>
            </a:spcBef>
            <a:spcAft>
              <a:spcPct val="15000"/>
            </a:spcAft>
            <a:buChar char="•"/>
          </a:pPr>
          <a:r>
            <a:rPr lang="kk-KZ" sz="2000" i="1" kern="1200">
              <a:latin typeface="Times New Roman" panose="02020603050405020304" pitchFamily="18" charset="0"/>
              <a:cs typeface="Times New Roman" panose="02020603050405020304" pitchFamily="18" charset="0"/>
            </a:rPr>
            <a:t>Негізгі идеялары:</a:t>
          </a:r>
          <a:endParaRPr lang="ru-RU" sz="2000" kern="1200">
            <a:latin typeface="Times New Roman" panose="02020603050405020304" pitchFamily="18" charset="0"/>
            <a:cs typeface="Times New Roman" panose="02020603050405020304" pitchFamily="18" charset="0"/>
          </a:endParaRPr>
        </a:p>
        <a:p>
          <a:pPr marL="228600" lvl="1" indent="-228600" algn="l" defTabSz="889000" rtl="0">
            <a:lnSpc>
              <a:spcPct val="90000"/>
            </a:lnSpc>
            <a:spcBef>
              <a:spcPct val="0"/>
            </a:spcBef>
            <a:spcAft>
              <a:spcPct val="15000"/>
            </a:spcAft>
            <a:buChar char="•"/>
          </a:pPr>
          <a:r>
            <a:rPr lang="kk-KZ" sz="2000" kern="1200">
              <a:latin typeface="Times New Roman" panose="02020603050405020304" pitchFamily="18" charset="0"/>
              <a:cs typeface="Times New Roman" panose="02020603050405020304" pitchFamily="18" charset="0"/>
            </a:rPr>
            <a:t>“Еркін тәрбие” (Руссо бойынша) идеясы: тәрбие ең алдымен өзін-өзі дамыту;</a:t>
          </a:r>
          <a:endParaRPr lang="ru-RU" sz="2000" kern="1200">
            <a:latin typeface="Times New Roman" panose="02020603050405020304" pitchFamily="18" charset="0"/>
            <a:cs typeface="Times New Roman" panose="02020603050405020304" pitchFamily="18" charset="0"/>
          </a:endParaRPr>
        </a:p>
        <a:p>
          <a:pPr marL="228600" lvl="1" indent="-228600" algn="l" defTabSz="889000" rtl="0">
            <a:lnSpc>
              <a:spcPct val="90000"/>
            </a:lnSpc>
            <a:spcBef>
              <a:spcPct val="0"/>
            </a:spcBef>
            <a:spcAft>
              <a:spcPct val="15000"/>
            </a:spcAft>
            <a:buChar char="•"/>
          </a:pPr>
          <a:r>
            <a:rPr lang="kk-KZ" sz="2000" kern="1200">
              <a:latin typeface="Times New Roman" panose="02020603050405020304" pitchFamily="18" charset="0"/>
              <a:cs typeface="Times New Roman" panose="02020603050405020304" pitchFamily="18" charset="0"/>
            </a:rPr>
            <a:t>тәрбие міндеттері – туылғаннан бастап адамзат бойында бар гармонияны қорғау, балаға еркіндік беру; «педагогиканың критериумы тек біреу ғана ол – еркіндік»; </a:t>
          </a:r>
          <a:endParaRPr lang="ru-RU" sz="2000" kern="1200">
            <a:latin typeface="Times New Roman" panose="02020603050405020304" pitchFamily="18" charset="0"/>
            <a:cs typeface="Times New Roman" panose="02020603050405020304" pitchFamily="18" charset="0"/>
          </a:endParaRPr>
        </a:p>
        <a:p>
          <a:pPr marL="228600" lvl="1" indent="-228600" algn="l" defTabSz="889000" rtl="0">
            <a:lnSpc>
              <a:spcPct val="90000"/>
            </a:lnSpc>
            <a:spcBef>
              <a:spcPct val="0"/>
            </a:spcBef>
            <a:spcAft>
              <a:spcPct val="15000"/>
            </a:spcAft>
            <a:buChar char="•"/>
          </a:pPr>
          <a:r>
            <a:rPr lang="kk-KZ" sz="2000" kern="1200">
              <a:latin typeface="Times New Roman" panose="02020603050405020304" pitchFamily="18" charset="0"/>
              <a:cs typeface="Times New Roman" panose="02020603050405020304" pitchFamily="18" charset="0"/>
            </a:rPr>
            <a:t>баланың ерекшелігі мен оның қызығушылығын ескеру принципі.</a:t>
          </a:r>
          <a:endParaRPr lang="ru-RU" sz="2000" kern="1200">
            <a:latin typeface="Times New Roman" panose="02020603050405020304" pitchFamily="18" charset="0"/>
            <a:cs typeface="Times New Roman" panose="02020603050405020304" pitchFamily="18" charset="0"/>
          </a:endParaRPr>
        </a:p>
        <a:p>
          <a:pPr marL="228600" lvl="1" indent="-228600" algn="l" defTabSz="889000" rtl="0">
            <a:lnSpc>
              <a:spcPct val="90000"/>
            </a:lnSpc>
            <a:spcBef>
              <a:spcPct val="0"/>
            </a:spcBef>
            <a:spcAft>
              <a:spcPct val="15000"/>
            </a:spcAft>
            <a:buChar char="•"/>
          </a:pPr>
          <a:endParaRPr lang="ru-RU" sz="2000" kern="1200">
            <a:latin typeface="Times New Roman" panose="02020603050405020304" pitchFamily="18" charset="0"/>
            <a:cs typeface="Times New Roman" panose="02020603050405020304" pitchFamily="18" charset="0"/>
          </a:endParaRPr>
        </a:p>
      </dsp:txBody>
      <dsp:txXfrm rot="-5400000">
        <a:off x="2962655" y="812125"/>
        <a:ext cx="5038860" cy="4216162"/>
      </dsp:txXfrm>
    </dsp:sp>
    <dsp:sp modelId="{854062AC-F757-48C6-9E1D-718C08DAF55F}">
      <dsp:nvSpPr>
        <dsp:cNvPr id="0" name=""/>
        <dsp:cNvSpPr/>
      </dsp:nvSpPr>
      <dsp:spPr>
        <a:xfrm>
          <a:off x="0" y="0"/>
          <a:ext cx="2962656" cy="584041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80010" rIns="160020" bIns="80010" numCol="1" spcCol="1270" anchor="ctr" anchorCtr="0">
          <a:noAutofit/>
        </a:bodyPr>
        <a:lstStyle/>
        <a:p>
          <a:pPr marL="0" lvl="0" indent="0" algn="ctr" defTabSz="1866900" rtl="0">
            <a:lnSpc>
              <a:spcPct val="90000"/>
            </a:lnSpc>
            <a:spcBef>
              <a:spcPct val="0"/>
            </a:spcBef>
            <a:spcAft>
              <a:spcPct val="35000"/>
            </a:spcAft>
            <a:buNone/>
          </a:pPr>
          <a:r>
            <a:rPr lang="kk-KZ" sz="4200" b="1" kern="1200" dirty="0"/>
            <a:t>Л.Н. Толстой</a:t>
          </a:r>
          <a:r>
            <a:rPr lang="kk-KZ" sz="4200" kern="1200" dirty="0"/>
            <a:t> (1828-1910жж.) </a:t>
          </a:r>
          <a:endParaRPr lang="ru-RU" sz="4200" kern="1200" dirty="0"/>
        </a:p>
      </dsp:txBody>
      <dsp:txXfrm>
        <a:off x="144625" y="144625"/>
        <a:ext cx="2673406" cy="55511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2#1">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5" name="Прямоугольник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6" name="Прямоугольник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7" name="Прямоугольник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0" name="Прямоугольник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useBgFill="1">
        <p:nvSpPr>
          <p:cNvPr id="11" name="Скругленный прямоугольник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useBgFill="1">
        <p:nvSpPr>
          <p:cNvPr id="12" name="Скругленный прямоугольник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3" name="Прямоугольник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4" name="Прямоугольник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5" name="Прямоугольник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6" name="Прямоугольник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ru-RU"/>
              <a:t>Образец заголовка</a:t>
            </a:r>
            <a:endParaRPr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a:t>Образец подзаголовка</a:t>
            </a:r>
            <a:endParaRPr lang="en-US"/>
          </a:p>
        </p:txBody>
      </p:sp>
      <p:sp>
        <p:nvSpPr>
          <p:cNvPr id="17" name="Дата 27"/>
          <p:cNvSpPr>
            <a:spLocks noGrp="1"/>
          </p:cNvSpPr>
          <p:nvPr>
            <p:ph type="dt" sz="half" idx="10"/>
          </p:nvPr>
        </p:nvSpPr>
        <p:spPr>
          <a:xfrm>
            <a:off x="6705600" y="4206875"/>
            <a:ext cx="960438" cy="457200"/>
          </a:xfrm>
        </p:spPr>
        <p:txBody>
          <a:bodyPr/>
          <a:lstStyle>
            <a:lvl1pPr>
              <a:defRPr/>
            </a:lvl1pPr>
          </a:lstStyle>
          <a:p>
            <a:pPr>
              <a:defRPr/>
            </a:pPr>
            <a:fld id="{E5935CD6-EE24-49A7-B42D-A88ED51C166D}" type="datetimeFigureOut">
              <a:rPr lang="ru-RU"/>
              <a:pPr>
                <a:defRPr/>
              </a:pPr>
              <a:t>17.06.2022</a:t>
            </a:fld>
            <a:endParaRPr lang="ru-RU"/>
          </a:p>
        </p:txBody>
      </p:sp>
      <p:sp>
        <p:nvSpPr>
          <p:cNvPr id="18" name="Нижний колонтитул 16"/>
          <p:cNvSpPr>
            <a:spLocks noGrp="1"/>
          </p:cNvSpPr>
          <p:nvPr>
            <p:ph type="ftr" sz="quarter" idx="11"/>
          </p:nvPr>
        </p:nvSpPr>
        <p:spPr>
          <a:xfrm>
            <a:off x="5410200" y="4205288"/>
            <a:ext cx="1295400" cy="457200"/>
          </a:xfrm>
        </p:spPr>
        <p:txBody>
          <a:bodyPr/>
          <a:lstStyle>
            <a:lvl1pPr>
              <a:defRPr/>
            </a:lvl1pPr>
          </a:lstStyle>
          <a:p>
            <a:pPr>
              <a:defRPr/>
            </a:pPr>
            <a:endParaRPr lang="ru-RU"/>
          </a:p>
        </p:txBody>
      </p:sp>
      <p:sp>
        <p:nvSpPr>
          <p:cNvPr id="19" name="Номер слайда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F3D3F095-2D8D-4E8C-8FFF-77D22992DE62}" type="slidenum">
              <a:rPr lang="ru-RU" altLang="ru-RU"/>
              <a:pPr>
                <a:defRPr/>
              </a:pPr>
              <a:t>‹#›</a:t>
            </a:fld>
            <a:endParaRPr lang="ru-RU" altLang="ru-RU"/>
          </a:p>
        </p:txBody>
      </p:sp>
    </p:spTree>
    <p:extLst>
      <p:ext uri="{BB962C8B-B14F-4D97-AF65-F5344CB8AC3E}">
        <p14:creationId xmlns:p14="http://schemas.microsoft.com/office/powerpoint/2010/main" val="110809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7BAC2E18-2BB1-4806-9E1E-C94594282A47}" type="datetimeFigureOut">
              <a:rPr lang="ru-RU"/>
              <a:pPr>
                <a:defRPr/>
              </a:pPr>
              <a:t>17.06.2022</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29E5F469-5A22-4084-AA32-9409F2769A19}" type="slidenum">
              <a:rPr lang="ru-RU" altLang="ru-RU"/>
              <a:pPr>
                <a:defRPr/>
              </a:pPr>
              <a:t>‹#›</a:t>
            </a:fld>
            <a:endParaRPr lang="ru-RU" altLang="ru-RU"/>
          </a:p>
        </p:txBody>
      </p:sp>
    </p:spTree>
    <p:extLst>
      <p:ext uri="{BB962C8B-B14F-4D97-AF65-F5344CB8AC3E}">
        <p14:creationId xmlns:p14="http://schemas.microsoft.com/office/powerpoint/2010/main" val="1442118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3E50DAA5-CB8D-431E-9E6E-1278346BE9C3}" type="datetimeFigureOut">
              <a:rPr lang="ru-RU"/>
              <a:pPr>
                <a:defRPr/>
              </a:pPr>
              <a:t>17.06.2022</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D0E781EC-EAF4-43E4-AB92-3A9F4CEF8C17}" type="slidenum">
              <a:rPr lang="ru-RU" altLang="ru-RU"/>
              <a:pPr>
                <a:defRPr/>
              </a:pPr>
              <a:t>‹#›</a:t>
            </a:fld>
            <a:endParaRPr lang="ru-RU" altLang="ru-RU"/>
          </a:p>
        </p:txBody>
      </p:sp>
    </p:spTree>
    <p:extLst>
      <p:ext uri="{BB962C8B-B14F-4D97-AF65-F5344CB8AC3E}">
        <p14:creationId xmlns:p14="http://schemas.microsoft.com/office/powerpoint/2010/main" val="3963984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541BF979-EC52-4F6C-9AD4-3D992D9B474B}" type="datetimeFigureOut">
              <a:rPr lang="ru-RU"/>
              <a:pPr>
                <a:defRPr/>
              </a:pPr>
              <a:t>17.06.2022</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A1876BB0-A00B-44B9-BB48-54B8A9F69CC9}" type="slidenum">
              <a:rPr lang="ru-RU" altLang="ru-RU"/>
              <a:pPr>
                <a:defRPr/>
              </a:pPr>
              <a:t>‹#›</a:t>
            </a:fld>
            <a:endParaRPr lang="ru-RU" altLang="ru-RU"/>
          </a:p>
        </p:txBody>
      </p:sp>
    </p:spTree>
    <p:extLst>
      <p:ext uri="{BB962C8B-B14F-4D97-AF65-F5344CB8AC3E}">
        <p14:creationId xmlns:p14="http://schemas.microsoft.com/office/powerpoint/2010/main" val="3038020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ru-RU"/>
              <a:t>Образец заголовка</a:t>
            </a:r>
            <a:endParaRPr lang="en-US"/>
          </a:p>
        </p:txBody>
      </p:sp>
      <p:sp>
        <p:nvSpPr>
          <p:cNvPr id="3" name="Текст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a:t>Образец текста</a:t>
            </a:r>
          </a:p>
        </p:txBody>
      </p:sp>
      <p:sp>
        <p:nvSpPr>
          <p:cNvPr id="4" name="Дата 13"/>
          <p:cNvSpPr>
            <a:spLocks noGrp="1"/>
          </p:cNvSpPr>
          <p:nvPr>
            <p:ph type="dt" sz="half" idx="10"/>
          </p:nvPr>
        </p:nvSpPr>
        <p:spPr/>
        <p:txBody>
          <a:bodyPr/>
          <a:lstStyle>
            <a:lvl1pPr>
              <a:defRPr/>
            </a:lvl1pPr>
          </a:lstStyle>
          <a:p>
            <a:pPr>
              <a:defRPr/>
            </a:pPr>
            <a:fld id="{74C2FF71-53FF-468B-AD9F-FFE64DE6895C}" type="datetimeFigureOut">
              <a:rPr lang="ru-RU"/>
              <a:pPr>
                <a:defRPr/>
              </a:pPr>
              <a:t>17.06.2022</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7BA5CA8B-7386-4CBA-9D70-93B7FA62FD85}" type="slidenum">
              <a:rPr lang="ru-RU" altLang="ru-RU"/>
              <a:pPr>
                <a:defRPr/>
              </a:pPr>
              <a:t>‹#›</a:t>
            </a:fld>
            <a:endParaRPr lang="ru-RU" altLang="ru-RU"/>
          </a:p>
        </p:txBody>
      </p:sp>
    </p:spTree>
    <p:extLst>
      <p:ext uri="{BB962C8B-B14F-4D97-AF65-F5344CB8AC3E}">
        <p14:creationId xmlns:p14="http://schemas.microsoft.com/office/powerpoint/2010/main" val="2419491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F3E0FCF6-A50C-4B9C-87B5-35770FCC4984}" type="datetimeFigureOut">
              <a:rPr lang="ru-RU"/>
              <a:pPr>
                <a:defRPr/>
              </a:pPr>
              <a:t>17.06.2022</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0A291D18-0695-4790-AE1F-B69C555CB802}" type="slidenum">
              <a:rPr lang="ru-RU" altLang="ru-RU"/>
              <a:pPr>
                <a:defRPr/>
              </a:pPr>
              <a:t>‹#›</a:t>
            </a:fld>
            <a:endParaRPr lang="ru-RU" altLang="ru-RU"/>
          </a:p>
        </p:txBody>
      </p:sp>
    </p:spTree>
    <p:extLst>
      <p:ext uri="{BB962C8B-B14F-4D97-AF65-F5344CB8AC3E}">
        <p14:creationId xmlns:p14="http://schemas.microsoft.com/office/powerpoint/2010/main" val="75443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lstStyle>
            <a:lvl1pPr>
              <a:defRPr sz="4000" b="0" i="0" cap="none" baseline="0"/>
            </a:lvl1pPr>
          </a:lstStyle>
          <a:p>
            <a:r>
              <a:rPr lang="ru-RU"/>
              <a:t>Образец заголовка</a:t>
            </a:r>
            <a:endParaRPr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13"/>
          <p:cNvSpPr>
            <a:spLocks noGrp="1"/>
          </p:cNvSpPr>
          <p:nvPr>
            <p:ph type="dt" sz="half" idx="10"/>
          </p:nvPr>
        </p:nvSpPr>
        <p:spPr/>
        <p:txBody>
          <a:bodyPr/>
          <a:lstStyle>
            <a:lvl1pPr>
              <a:defRPr/>
            </a:lvl1pPr>
          </a:lstStyle>
          <a:p>
            <a:pPr>
              <a:defRPr/>
            </a:pPr>
            <a:fld id="{767237A9-C75D-428E-AC3B-CAB1F6205F46}" type="datetimeFigureOut">
              <a:rPr lang="ru-RU"/>
              <a:pPr>
                <a:defRPr/>
              </a:pPr>
              <a:t>17.06.2022</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pPr>
              <a:defRPr/>
            </a:pPr>
            <a:fld id="{A46B70B5-F69E-4521-880F-F4AB828EFB3F}" type="slidenum">
              <a:rPr lang="ru-RU" altLang="ru-RU"/>
              <a:pPr>
                <a:defRPr/>
              </a:pPr>
              <a:t>‹#›</a:t>
            </a:fld>
            <a:endParaRPr lang="ru-RU" altLang="ru-RU"/>
          </a:p>
        </p:txBody>
      </p:sp>
    </p:spTree>
    <p:extLst>
      <p:ext uri="{BB962C8B-B14F-4D97-AF65-F5344CB8AC3E}">
        <p14:creationId xmlns:p14="http://schemas.microsoft.com/office/powerpoint/2010/main" val="2737775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lstStyle>
            <a:lvl1pPr>
              <a:defRPr sz="4000">
                <a:solidFill>
                  <a:schemeClr val="tx2"/>
                </a:solidFill>
              </a:defRPr>
            </a:lvl1pPr>
          </a:lstStyle>
          <a:p>
            <a:r>
              <a:rPr lang="ru-RU"/>
              <a:t>Образец заголовка</a:t>
            </a:r>
            <a:endParaRPr lang="en-US"/>
          </a:p>
        </p:txBody>
      </p:sp>
      <p:sp>
        <p:nvSpPr>
          <p:cNvPr id="3" name="Дата 2"/>
          <p:cNvSpPr>
            <a:spLocks noGrp="1"/>
          </p:cNvSpPr>
          <p:nvPr>
            <p:ph type="dt" sz="half" idx="10"/>
          </p:nvPr>
        </p:nvSpPr>
        <p:spPr>
          <a:xfrm>
            <a:off x="6583363" y="612775"/>
            <a:ext cx="957262" cy="457200"/>
          </a:xfrm>
        </p:spPr>
        <p:txBody>
          <a:bodyPr/>
          <a:lstStyle>
            <a:lvl1pPr>
              <a:defRPr/>
            </a:lvl1pPr>
          </a:lstStyle>
          <a:p>
            <a:pPr>
              <a:defRPr/>
            </a:pPr>
            <a:fld id="{BAB75F21-8626-4241-BB42-5CAD9E9BB8DA}" type="datetimeFigureOut">
              <a:rPr lang="ru-RU"/>
              <a:pPr>
                <a:defRPr/>
              </a:pPr>
              <a:t>17.06.2022</a:t>
            </a:fld>
            <a:endParaRPr lang="ru-RU"/>
          </a:p>
        </p:txBody>
      </p:sp>
      <p:sp>
        <p:nvSpPr>
          <p:cNvPr id="4" name="Нижний колонтитул 3"/>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E4D1AB1C-3A6C-43E2-87A9-56FB0FD9FA7C}" type="slidenum">
              <a:rPr lang="ru-RU" altLang="ru-RU"/>
              <a:pPr>
                <a:defRPr/>
              </a:pPr>
              <a:t>‹#›</a:t>
            </a:fld>
            <a:endParaRPr lang="ru-RU" altLang="ru-RU"/>
          </a:p>
        </p:txBody>
      </p:sp>
    </p:spTree>
    <p:extLst>
      <p:ext uri="{BB962C8B-B14F-4D97-AF65-F5344CB8AC3E}">
        <p14:creationId xmlns:p14="http://schemas.microsoft.com/office/powerpoint/2010/main" val="233551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05AE0A68-72B6-4861-BE4B-D0606D520D98}" type="datetimeFigureOut">
              <a:rPr lang="ru-RU"/>
              <a:pPr>
                <a:defRPr/>
              </a:pPr>
              <a:t>17.06.2022</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A8D783AC-B993-456F-A34B-875D0B24083F}" type="slidenum">
              <a:rPr lang="ru-RU" altLang="ru-RU"/>
              <a:pPr>
                <a:defRPr/>
              </a:pPr>
              <a:t>‹#›</a:t>
            </a:fld>
            <a:endParaRPr lang="ru-RU" altLang="ru-RU"/>
          </a:p>
        </p:txBody>
      </p:sp>
    </p:spTree>
    <p:extLst>
      <p:ext uri="{BB962C8B-B14F-4D97-AF65-F5344CB8AC3E}">
        <p14:creationId xmlns:p14="http://schemas.microsoft.com/office/powerpoint/2010/main" val="1634849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lang="ru-RU"/>
              <a:t>Образец заголовка</a:t>
            </a:r>
            <a:endParaRPr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ru-RU"/>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0BAA5599-4D94-40D3-84C6-150D23A2CC06}" type="datetimeFigureOut">
              <a:rPr lang="ru-RU"/>
              <a:pPr>
                <a:defRPr/>
              </a:pPr>
              <a:t>17.06.2022</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9922D77A-4EFE-449E-991B-78069DE821E7}" type="slidenum">
              <a:rPr lang="ru-RU" altLang="ru-RU"/>
              <a:pPr>
                <a:defRPr/>
              </a:pPr>
              <a:t>‹#›</a:t>
            </a:fld>
            <a:endParaRPr lang="ru-RU" altLang="ru-RU"/>
          </a:p>
        </p:txBody>
      </p:sp>
    </p:spTree>
    <p:extLst>
      <p:ext uri="{BB962C8B-B14F-4D97-AF65-F5344CB8AC3E}">
        <p14:creationId xmlns:p14="http://schemas.microsoft.com/office/powerpoint/2010/main" val="4038947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ru-RU"/>
              <a:t>Образец заголовка</a:t>
            </a:r>
            <a:endParaRPr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ru-RU" noProof="0"/>
              <a:t>Вставка рисунка</a:t>
            </a:r>
            <a:endParaRPr lang="en-US" noProof="0" dirty="0"/>
          </a:p>
        </p:txBody>
      </p:sp>
      <p:sp>
        <p:nvSpPr>
          <p:cNvPr id="4" name="Текст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ru-RU"/>
              <a:t>Образец текста</a:t>
            </a:r>
          </a:p>
        </p:txBody>
      </p:sp>
      <p:sp>
        <p:nvSpPr>
          <p:cNvPr id="5" name="Дата 13"/>
          <p:cNvSpPr>
            <a:spLocks noGrp="1"/>
          </p:cNvSpPr>
          <p:nvPr>
            <p:ph type="dt" sz="half" idx="10"/>
          </p:nvPr>
        </p:nvSpPr>
        <p:spPr/>
        <p:txBody>
          <a:bodyPr/>
          <a:lstStyle>
            <a:lvl1pPr>
              <a:defRPr/>
            </a:lvl1pPr>
          </a:lstStyle>
          <a:p>
            <a:pPr>
              <a:defRPr/>
            </a:pPr>
            <a:fld id="{E6632579-F905-4FAA-B578-F80777680DB2}" type="datetimeFigureOut">
              <a:rPr lang="ru-RU"/>
              <a:pPr>
                <a:defRPr/>
              </a:pPr>
              <a:t>17.06.2022</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DC7A4E2D-FF5E-4617-83B7-3EE9BF5EBA74}" type="slidenum">
              <a:rPr lang="ru-RU" altLang="ru-RU"/>
              <a:pPr>
                <a:defRPr/>
              </a:pPr>
              <a:t>‹#›</a:t>
            </a:fld>
            <a:endParaRPr lang="ru-RU" altLang="ru-RU"/>
          </a:p>
        </p:txBody>
      </p:sp>
    </p:spTree>
    <p:extLst>
      <p:ext uri="{BB962C8B-B14F-4D97-AF65-F5344CB8AC3E}">
        <p14:creationId xmlns:p14="http://schemas.microsoft.com/office/powerpoint/2010/main" val="1266944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Прямоугольник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29" name="Прямоугольник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0" name="Прямоугольник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1" name="Прямоугольник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2" name="Прямоугольник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useBgFill="1">
        <p:nvSpPr>
          <p:cNvPr id="33" name="Скругленный прямоугольник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useBgFill="1">
        <p:nvSpPr>
          <p:cNvPr id="34" name="Скругленный прямоугольник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5" name="Прямоугольник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6" name="Прямоугольник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7" name="Прямоугольник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8" name="Прямоугольник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39" name="Прямоугольник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40" name="Прямоугольник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endParaRPr>
          </a:p>
        </p:txBody>
      </p:sp>
      <p:sp>
        <p:nvSpPr>
          <p:cNvPr id="1039" name="Заголовок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endParaRPr lang="en-US" altLang="ru-RU"/>
          </a:p>
        </p:txBody>
      </p:sp>
      <p:sp>
        <p:nvSpPr>
          <p:cNvPr id="1040" name="Текст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endParaRPr lang="en-US" altLang="ru-RU"/>
          </a:p>
        </p:txBody>
      </p:sp>
      <p:sp>
        <p:nvSpPr>
          <p:cNvPr id="14" name="Дата 13"/>
          <p:cNvSpPr>
            <a:spLocks noGrp="1"/>
          </p:cNvSpPr>
          <p:nvPr>
            <p:ph type="dt" sz="half" idx="2"/>
          </p:nvPr>
        </p:nvSpPr>
        <p:spPr>
          <a:xfrm>
            <a:off x="6586538" y="612775"/>
            <a:ext cx="957262"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800">
                <a:solidFill>
                  <a:schemeClr val="accent2"/>
                </a:solidFill>
                <a:latin typeface="Georgia" pitchFamily="18" charset="0"/>
                <a:cs typeface="Arial" charset="0"/>
              </a:defRPr>
            </a:lvl1pPr>
          </a:lstStyle>
          <a:p>
            <a:pPr>
              <a:defRPr/>
            </a:pPr>
            <a:fld id="{5AF12A88-A0A4-4DDC-9CBC-B3505BCF27C8}" type="datetimeFigureOut">
              <a:rPr lang="ru-RU"/>
              <a:pPr>
                <a:defRPr/>
              </a:pPr>
              <a:t>17.06.2022</a:t>
            </a:fld>
            <a:endParaRPr lang="ru-RU"/>
          </a:p>
        </p:txBody>
      </p:sp>
      <p:sp>
        <p:nvSpPr>
          <p:cNvPr id="3" name="Нижний колонтитул 2"/>
          <p:cNvSpPr>
            <a:spLocks noGrp="1"/>
          </p:cNvSpPr>
          <p:nvPr>
            <p:ph type="ftr" sz="quarter" idx="3"/>
          </p:nvPr>
        </p:nvSpPr>
        <p:spPr>
          <a:xfrm>
            <a:off x="5257800" y="612775"/>
            <a:ext cx="1325563"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800">
                <a:solidFill>
                  <a:schemeClr val="accent2"/>
                </a:solidFill>
                <a:latin typeface="Georgia" pitchFamily="18" charset="0"/>
                <a:cs typeface="Arial" charset="0"/>
              </a:defRPr>
            </a:lvl1pPr>
          </a:lstStyle>
          <a:p>
            <a:pPr>
              <a:defRPr/>
            </a:pPr>
            <a:endParaRPr lang="ru-RU"/>
          </a:p>
        </p:txBody>
      </p:sp>
      <p:sp>
        <p:nvSpPr>
          <p:cNvPr id="23" name="Номер слайда 22"/>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latin typeface="Georgia" panose="02040502050405020303" pitchFamily="18" charset="0"/>
              </a:defRPr>
            </a:lvl1pPr>
          </a:lstStyle>
          <a:p>
            <a:pPr>
              <a:defRPr/>
            </a:pPr>
            <a:fld id="{7CE0BCC2-D752-4217-8FAB-966CF1AB5E1E}"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759" r:id="rId1"/>
    <p:sldLayoutId id="2147483750" r:id="rId2"/>
    <p:sldLayoutId id="2147483751" r:id="rId3"/>
    <p:sldLayoutId id="2147483752" r:id="rId4"/>
    <p:sldLayoutId id="2147483753" r:id="rId5"/>
    <p:sldLayoutId id="2147483760" r:id="rId6"/>
    <p:sldLayoutId id="2147483754" r:id="rId7"/>
    <p:sldLayoutId id="2147483755" r:id="rId8"/>
    <p:sldLayoutId id="2147483756" r:id="rId9"/>
    <p:sldLayoutId id="2147483757" r:id="rId10"/>
    <p:sldLayoutId id="2147483758"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Layout" Target="../diagrams/layout4.xml"/><Relationship Id="rId7" Type="http://schemas.openxmlformats.org/officeDocument/2006/relationships/image" Target="../media/image5.jpeg"/><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288" y="2060575"/>
            <a:ext cx="8458200" cy="1470025"/>
          </a:xfrm>
        </p:spPr>
        <p:txBody>
          <a:bodyPr/>
          <a:lstStyle/>
          <a:p>
            <a:pPr algn="ctr" eaLnBrk="1" hangingPunct="1">
              <a:defRPr/>
            </a:pPr>
            <a:r>
              <a:rPr lang="ru-RU"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Педагогика </a:t>
            </a:r>
            <a:r>
              <a:rPr lang="ru-RU" sz="40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ғылымының </a:t>
            </a:r>
            <a:r>
              <a:rPr lang="ru-RU"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даму</a:t>
            </a:r>
            <a:r>
              <a:rPr lang="ru-RU" sz="5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40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тарихы</a:t>
            </a:r>
            <a:r>
              <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kk-KZ"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Негізін салушылар</a:t>
            </a:r>
            <a:endParaRPr lang="ru-RU"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099" name="Подзаголовок 2"/>
          <p:cNvSpPr>
            <a:spLocks noGrp="1"/>
          </p:cNvSpPr>
          <p:nvPr>
            <p:ph type="subTitle" idx="1"/>
          </p:nvPr>
        </p:nvSpPr>
        <p:spPr>
          <a:xfrm>
            <a:off x="4284663" y="4221163"/>
            <a:ext cx="4953000" cy="1752600"/>
          </a:xfrm>
        </p:spPr>
        <p:txBody>
          <a:bodyPr/>
          <a:lstStyle/>
          <a:p>
            <a:pPr marL="63500" eaLnBrk="1" hangingPunct="1"/>
            <a:r>
              <a:rPr lang="en-US" altLang="ru-RU" dirty="0"/>
              <a:t> </a:t>
            </a:r>
            <a:endParaRPr lang="ru-RU" altLang="ru-RU" dirty="0"/>
          </a:p>
        </p:txBody>
      </p:sp>
      <p:sp>
        <p:nvSpPr>
          <p:cNvPr id="4" name="TextBox 3"/>
          <p:cNvSpPr txBox="1"/>
          <p:nvPr/>
        </p:nvSpPr>
        <p:spPr>
          <a:xfrm>
            <a:off x="1893888" y="115888"/>
            <a:ext cx="242374" cy="369332"/>
          </a:xfrm>
          <a:prstGeom prst="rect">
            <a:avLst/>
          </a:prstGeom>
          <a:noFill/>
        </p:spPr>
        <p:txBody>
          <a:bodyPr wrap="none">
            <a:spAutoFit/>
          </a:bodyPr>
          <a:lstStyle/>
          <a:p>
            <a:pPr algn="ctr" eaLnBrk="1" fontAlgn="auto" hangingPunct="1">
              <a:spcBef>
                <a:spcPts val="0"/>
              </a:spcBef>
              <a:spcAft>
                <a:spcPts val="0"/>
              </a:spcAft>
              <a:defRPr/>
            </a:pPr>
            <a:r>
              <a:rPr lang="en-US"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ru-RU"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101" name="Рисунок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71868" y="357166"/>
            <a:ext cx="1763712" cy="169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722688" y="6283325"/>
            <a:ext cx="1802545" cy="369332"/>
          </a:xfrm>
          <a:prstGeom prst="rect">
            <a:avLst/>
          </a:prstGeom>
          <a:noFill/>
        </p:spPr>
        <p:txBody>
          <a:bodyPr wrap="none">
            <a:spAutoFit/>
          </a:bodyPr>
          <a:lstStyle/>
          <a:p>
            <a:pPr eaLnBrk="1" hangingPunct="1">
              <a:defRPr/>
            </a:pPr>
            <a:r>
              <a:rPr lang="kk-KZ"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Алматы-20</a:t>
            </a:r>
            <a:r>
              <a:rPr lang="en-US"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21</a:t>
            </a:r>
            <a:r>
              <a:rPr lang="kk-KZ"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a:t>
            </a:r>
            <a:endParaRPr lang="ru-RU"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nvPr>
        </p:nvGraphicFramePr>
        <p:xfrm>
          <a:off x="457200" y="428625"/>
          <a:ext cx="8229600" cy="5697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Текст 2"/>
          <p:cNvSpPr>
            <a:spLocks noGrp="1"/>
          </p:cNvSpPr>
          <p:nvPr>
            <p:ph type="body" idx="2"/>
          </p:nvPr>
        </p:nvSpPr>
        <p:spPr>
          <a:xfrm>
            <a:off x="1928813" y="571500"/>
            <a:ext cx="6807200" cy="6056313"/>
          </a:xfrm>
        </p:spPr>
        <p:txBody>
          <a:bodyPr/>
          <a:lstStyle/>
          <a:p>
            <a:pPr marL="7938" eaLnBrk="1" hangingPunct="1"/>
            <a:r>
              <a:rPr lang="kk-KZ" altLang="ru-RU" b="1">
                <a:latin typeface="Times New Roman" panose="02020603050405020304" pitchFamily="18" charset="0"/>
                <a:cs typeface="Times New Roman" panose="02020603050405020304" pitchFamily="18" charset="0"/>
              </a:rPr>
              <a:t>Аристотель (б.з.д 384-322ж.) – </a:t>
            </a:r>
            <a:r>
              <a:rPr lang="kk-KZ" altLang="ru-RU">
                <a:latin typeface="Times New Roman" panose="02020603050405020304" pitchFamily="18" charset="0"/>
                <a:cs typeface="Times New Roman" panose="02020603050405020304" pitchFamily="18" charset="0"/>
              </a:rPr>
              <a:t>гуманитарлық, жаратылыстану ғылымдарының негізін салушы белгілі философ, ғалым. </a:t>
            </a:r>
            <a:r>
              <a:rPr lang="kk-KZ" altLang="ru-RU" i="1">
                <a:latin typeface="Times New Roman" panose="02020603050405020304" pitchFamily="18" charset="0"/>
                <a:cs typeface="Times New Roman" panose="02020603050405020304" pitchFamily="18" charset="0"/>
              </a:rPr>
              <a:t>Ликейдегі</a:t>
            </a:r>
            <a:r>
              <a:rPr lang="kk-KZ" altLang="ru-RU">
                <a:latin typeface="Times New Roman" panose="02020603050405020304" pitchFamily="18" charset="0"/>
                <a:cs typeface="Times New Roman" panose="02020603050405020304" pitchFamily="18" charset="0"/>
              </a:rPr>
              <a:t> (білім беру мекемесі – </a:t>
            </a:r>
            <a:r>
              <a:rPr lang="kk-KZ" altLang="ru-RU" i="1">
                <a:latin typeface="Times New Roman" panose="02020603050405020304" pitchFamily="18" charset="0"/>
                <a:cs typeface="Times New Roman" panose="02020603050405020304" pitchFamily="18" charset="0"/>
              </a:rPr>
              <a:t>лицей </a:t>
            </a:r>
            <a:r>
              <a:rPr lang="kk-KZ" altLang="ru-RU">
                <a:latin typeface="Times New Roman" panose="02020603050405020304" pitchFamily="18" charset="0"/>
                <a:cs typeface="Times New Roman" panose="02020603050405020304" pitchFamily="18" charset="0"/>
              </a:rPr>
              <a:t>осыдан пайда болған) мектептің негізін қалаушы. А.Македонскийдің тәрбиешісі, Платонның шәкірті. </a:t>
            </a:r>
            <a:endParaRPr lang="ru-RU" altLang="ru-RU" sz="1000">
              <a:latin typeface="Times New Roman" panose="02020603050405020304" pitchFamily="18" charset="0"/>
              <a:cs typeface="Times New Roman" panose="02020603050405020304" pitchFamily="18" charset="0"/>
            </a:endParaRPr>
          </a:p>
          <a:p>
            <a:pPr marL="7938" eaLnBrk="1" hangingPunct="1"/>
            <a:r>
              <a:rPr lang="kk-KZ" altLang="ru-RU" b="1" i="1">
                <a:latin typeface="Times New Roman" panose="02020603050405020304" pitchFamily="18" charset="0"/>
                <a:cs typeface="Times New Roman" panose="02020603050405020304" pitchFamily="18" charset="0"/>
              </a:rPr>
              <a:t>Аристотель еңбектері 4 топқа бөлінеді:</a:t>
            </a:r>
            <a:endParaRPr lang="ru-RU" altLang="ru-RU" sz="1000" b="1" i="1">
              <a:latin typeface="Times New Roman" panose="02020603050405020304" pitchFamily="18" charset="0"/>
              <a:cs typeface="Times New Roman" panose="02020603050405020304" pitchFamily="18" charset="0"/>
            </a:endParaRPr>
          </a:p>
          <a:p>
            <a:pPr lvl="2" eaLnBrk="1" hangingPunct="1"/>
            <a:r>
              <a:rPr lang="kk-KZ" altLang="ru-RU" b="1" i="1">
                <a:latin typeface="Times New Roman" panose="02020603050405020304" pitchFamily="18" charset="0"/>
                <a:cs typeface="Times New Roman" panose="02020603050405020304" pitchFamily="18" charset="0"/>
              </a:rPr>
              <a:t>Логика,</a:t>
            </a:r>
            <a:endParaRPr lang="ru-RU" altLang="ru-RU" sz="800" b="1" i="1">
              <a:latin typeface="Times New Roman" panose="02020603050405020304" pitchFamily="18" charset="0"/>
              <a:cs typeface="Times New Roman" panose="02020603050405020304" pitchFamily="18" charset="0"/>
            </a:endParaRPr>
          </a:p>
          <a:p>
            <a:pPr lvl="2" eaLnBrk="1" hangingPunct="1"/>
            <a:r>
              <a:rPr lang="kk-KZ" altLang="ru-RU" b="1" i="1">
                <a:latin typeface="Times New Roman" panose="02020603050405020304" pitchFamily="18" charset="0"/>
                <a:cs typeface="Times New Roman" panose="02020603050405020304" pitchFamily="18" charset="0"/>
              </a:rPr>
              <a:t>Метафизика және жаратылыстану,</a:t>
            </a:r>
            <a:endParaRPr lang="ru-RU" altLang="ru-RU" sz="800" b="1" i="1">
              <a:latin typeface="Times New Roman" panose="02020603050405020304" pitchFamily="18" charset="0"/>
              <a:cs typeface="Times New Roman" panose="02020603050405020304" pitchFamily="18" charset="0"/>
            </a:endParaRPr>
          </a:p>
          <a:p>
            <a:pPr lvl="2" eaLnBrk="1" hangingPunct="1"/>
            <a:r>
              <a:rPr lang="kk-KZ" altLang="ru-RU" b="1" i="1">
                <a:latin typeface="Times New Roman" panose="02020603050405020304" pitchFamily="18" charset="0"/>
                <a:cs typeface="Times New Roman" panose="02020603050405020304" pitchFamily="18" charset="0"/>
              </a:rPr>
              <a:t>Этика және саясат,</a:t>
            </a:r>
            <a:endParaRPr lang="ru-RU" altLang="ru-RU" sz="800" b="1" i="1">
              <a:latin typeface="Times New Roman" panose="02020603050405020304" pitchFamily="18" charset="0"/>
              <a:cs typeface="Times New Roman" panose="02020603050405020304" pitchFamily="18" charset="0"/>
            </a:endParaRPr>
          </a:p>
          <a:p>
            <a:pPr lvl="2" eaLnBrk="1" hangingPunct="1"/>
            <a:r>
              <a:rPr lang="kk-KZ" altLang="ru-RU" b="1" i="1">
                <a:latin typeface="Times New Roman" panose="02020603050405020304" pitchFamily="18" charset="0"/>
                <a:cs typeface="Times New Roman" panose="02020603050405020304" pitchFamily="18" charset="0"/>
              </a:rPr>
              <a:t>Поэтика және риторика. </a:t>
            </a:r>
            <a:endParaRPr lang="ru-RU" altLang="ru-RU" sz="800" b="1" i="1">
              <a:latin typeface="Times New Roman" panose="02020603050405020304" pitchFamily="18" charset="0"/>
              <a:cs typeface="Times New Roman" panose="02020603050405020304" pitchFamily="18" charset="0"/>
            </a:endParaRPr>
          </a:p>
          <a:p>
            <a:pPr marL="7938" eaLnBrk="1" hangingPunct="1"/>
            <a:r>
              <a:rPr lang="kk-KZ" altLang="ru-RU" b="1" i="1">
                <a:latin typeface="Times New Roman" panose="02020603050405020304" pitchFamily="18" charset="0"/>
                <a:cs typeface="Times New Roman" panose="02020603050405020304" pitchFamily="18" charset="0"/>
              </a:rPr>
              <a:t>Тәрбиенің мақсаты – табиғатпен </a:t>
            </a:r>
            <a:r>
              <a:rPr lang="kk-KZ" altLang="ru-RU">
                <a:latin typeface="Times New Roman" panose="02020603050405020304" pitchFamily="18" charset="0"/>
                <a:cs typeface="Times New Roman" panose="02020603050405020304" pitchFamily="18" charset="0"/>
              </a:rPr>
              <a:t>тығыз байланысты жанның барлық жақтарын үйлесімді дамыту;</a:t>
            </a:r>
            <a:endParaRPr lang="ru-RU" altLang="ru-RU" sz="1000">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Оқуды «өзіне емес, отанға тиісті», қоғам үшін пайдалы адам дайындаумен байланысты қоғамның өмір сүру формасы ретінде қарастырған;</a:t>
            </a:r>
            <a:endParaRPr lang="ru-RU" altLang="ru-RU" sz="1000">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Әрбір тәрбиеші өз қызметін әлеуметтендіруге, яғни қоғамға пайдалы адам тә рбиелеуге бағыттайды деген идеяны ұстанған;</a:t>
            </a:r>
            <a:endParaRPr lang="ru-RU" altLang="ru-RU" sz="1000">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 Баланың табиғатына сәйкес адамгершілік, ақыл-ой тәрбиесін ұйымдастыру және балалардың жас ерекшеліктерін ескеру;</a:t>
            </a:r>
            <a:endParaRPr lang="ru-RU" altLang="ru-RU" sz="1000">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Шығармашылықтың бастапқы нүктесі ретінде адамның белсенділігін, өз бетінше әрекеті мен икемділігін атап өткен;</a:t>
            </a:r>
            <a:endParaRPr lang="ru-RU" altLang="ru-RU" sz="1000">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Балаларды дамуына қарай жас кезеңдеріне бөлуді алғаш ұсынған:</a:t>
            </a:r>
            <a:endParaRPr lang="ru-RU" altLang="ru-RU" sz="1000">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туғаннан 7 жасқа дейінгі кезең;</a:t>
            </a:r>
            <a:endParaRPr lang="ru-RU" altLang="ru-RU" sz="1000">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7 жастан 14 жасқа дейін;</a:t>
            </a:r>
            <a:endParaRPr lang="ru-RU" altLang="ru-RU" sz="1000">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14 жастан 21 жасқа дейін.</a:t>
            </a:r>
            <a:endParaRPr lang="ru-RU" altLang="ru-RU" sz="1000">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Отбасы тәрбиесіне, дене тәрбиесіне ерекше мән берген;</a:t>
            </a:r>
            <a:endParaRPr lang="ru-RU" altLang="ru-RU" sz="1000">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Саз өнерін адамгершілік және эстетикалық тәрбиенің құралы ретінде бағалаған.</a:t>
            </a:r>
            <a:endParaRPr lang="ru-RU" altLang="ru-RU" sz="1000">
              <a:latin typeface="Times New Roman" panose="02020603050405020304" pitchFamily="18" charset="0"/>
              <a:cs typeface="Times New Roman" panose="02020603050405020304" pitchFamily="18" charset="0"/>
            </a:endParaRPr>
          </a:p>
          <a:p>
            <a:pPr marL="7938" eaLnBrk="1" hangingPunct="1"/>
            <a:endParaRPr lang="ru-RU" altLang="ru-RU">
              <a:latin typeface="Times New Roman" panose="02020603050405020304" pitchFamily="18" charset="0"/>
              <a:cs typeface="Times New Roman" panose="02020603050405020304" pitchFamily="18" charset="0"/>
            </a:endParaRPr>
          </a:p>
        </p:txBody>
      </p:sp>
      <p:pic>
        <p:nvPicPr>
          <p:cNvPr id="14339" name="Picture 2" descr="C:\Documents and Settings\Пользователь\Рабочий стол\портреты\ист.пед\аристотель.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21937" y="547539"/>
            <a:ext cx="1735438" cy="2524274"/>
          </a:xfrm>
          <a:prstGeom prst="ellipse">
            <a:avLst/>
          </a:prstGeom>
          <a:ln w="190500" cap="rnd">
            <a:solidFill>
              <a:srgbClr val="C8C6BD"/>
            </a:solidFill>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14340" name="Прямоугольник 5"/>
          <p:cNvSpPr>
            <a:spLocks noChangeArrowheads="1"/>
          </p:cNvSpPr>
          <p:nvPr/>
        </p:nvSpPr>
        <p:spPr bwMode="auto">
          <a:xfrm>
            <a:off x="214313" y="3071813"/>
            <a:ext cx="164306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eaLnBrk="1" hangingPunct="1">
              <a:spcBef>
                <a:spcPct val="0"/>
              </a:spcBef>
              <a:buClrTx/>
              <a:buFontTx/>
              <a:buNone/>
            </a:pPr>
            <a:r>
              <a:rPr lang="kk-KZ" altLang="ru-RU" sz="1800" b="1"/>
              <a:t>Аристотель (б.з.д 384-322ж.) </a:t>
            </a:r>
            <a:endParaRPr lang="ru-RU" altLang="ru-RU"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Текст 2"/>
          <p:cNvSpPr>
            <a:spLocks noGrp="1"/>
          </p:cNvSpPr>
          <p:nvPr>
            <p:ph type="body" idx="2"/>
          </p:nvPr>
        </p:nvSpPr>
        <p:spPr>
          <a:xfrm>
            <a:off x="2714625" y="428625"/>
            <a:ext cx="6021388" cy="6199188"/>
          </a:xfrm>
        </p:spPr>
        <p:txBody>
          <a:bodyPr/>
          <a:lstStyle/>
          <a:p>
            <a:pPr marL="7938" eaLnBrk="1" hangingPunct="1"/>
            <a:r>
              <a:rPr lang="kk-KZ" altLang="ru-RU" sz="1600" b="1"/>
              <a:t>Чехтың ұлы ағартушысы, сыныптық-сабақтық жүйенің, дидактикалық принциптердің, пансофияның (табиғат пен қоғам туралы энциклопедия), «дидактиканың алтын ережелерінің» авторы Ян Амос Коменский (1592-1670). </a:t>
            </a:r>
            <a:endParaRPr lang="ru-RU" altLang="ru-RU" sz="1600" b="1"/>
          </a:p>
          <a:p>
            <a:pPr marL="7938" eaLnBrk="1" hangingPunct="1"/>
            <a:r>
              <a:rPr lang="kk-KZ" altLang="ru-RU" sz="1600"/>
              <a:t>Ян Амос Коменскийдің әлемге танымал шығармалары:</a:t>
            </a:r>
            <a:endParaRPr lang="ru-RU" altLang="ru-RU" sz="1600"/>
          </a:p>
          <a:p>
            <a:pPr marL="7938" eaLnBrk="1" hangingPunct="1"/>
            <a:r>
              <a:rPr lang="kk-KZ" altLang="ru-RU" sz="1600"/>
              <a:t> «Ұлы дидактика» (1657ж.) – әлемдік педагогикалық еңбектердің ішіндегі тұңғыш ғылыми-педагогикалық еңбек; </a:t>
            </a:r>
            <a:endParaRPr lang="ru-RU" altLang="ru-RU" sz="1600"/>
          </a:p>
          <a:p>
            <a:pPr marL="7938" eaLnBrk="1" hangingPunct="1"/>
            <a:r>
              <a:rPr lang="kk-KZ" altLang="ru-RU" sz="1600"/>
              <a:t>«Картинкада бейнеленген әлем» (Шарош-Патаке, 1650-1654ж.) оқулық,</a:t>
            </a:r>
            <a:endParaRPr lang="ru-RU" altLang="ru-RU" sz="1600"/>
          </a:p>
          <a:p>
            <a:pPr marL="7938" eaLnBrk="1" hangingPunct="1"/>
            <a:r>
              <a:rPr lang="kk-KZ" altLang="ru-RU" sz="1600"/>
              <a:t>«Жалпыға кеңес»,</a:t>
            </a:r>
            <a:endParaRPr lang="ru-RU" altLang="ru-RU" sz="1600"/>
          </a:p>
          <a:p>
            <a:pPr marL="7938" eaLnBrk="1" hangingPunct="1"/>
            <a:r>
              <a:rPr lang="kk-KZ" altLang="ru-RU" sz="1600"/>
              <a:t> «Ана мектебі» (мектепке дейінгі балаларды тәрбиелеуге жетекшілік туралы жазылған) </a:t>
            </a:r>
            <a:endParaRPr lang="ru-RU" altLang="ru-RU" sz="1600"/>
          </a:p>
          <a:p>
            <a:pPr marL="7938" eaLnBrk="1" hangingPunct="1"/>
            <a:r>
              <a:rPr lang="kk-KZ" altLang="ru-RU" sz="1600"/>
              <a:t>«Жақсы ұйымдастырылған мектеп заңдары» </a:t>
            </a:r>
            <a:endParaRPr lang="ru-RU" altLang="ru-RU" sz="1600"/>
          </a:p>
          <a:p>
            <a:pPr marL="7938" eaLnBrk="1" hangingPunct="1"/>
            <a:r>
              <a:rPr lang="kk-KZ" altLang="ru-RU" sz="1600"/>
              <a:t>«Жастарға арналған мінез-құлық ережелері» және т.б.</a:t>
            </a:r>
            <a:endParaRPr lang="ru-RU" altLang="ru-RU" sz="1600"/>
          </a:p>
          <a:p>
            <a:pPr marL="7938" eaLnBrk="1" hangingPunct="1"/>
            <a:r>
              <a:rPr lang="kk-KZ" altLang="ru-RU" sz="1600"/>
              <a:t>«Тілдер мен барлық ғылымдардың ашық есігі» (Открытая дверь языков и всех наук) (1631), </a:t>
            </a:r>
            <a:endParaRPr lang="ru-RU" altLang="ru-RU" sz="1600"/>
          </a:p>
          <a:p>
            <a:pPr marL="7938" eaLnBrk="1" hangingPunct="1"/>
            <a:r>
              <a:rPr lang="kk-KZ" altLang="ru-RU" sz="1600"/>
              <a:t>«Чех тілінің қазынасы» (Венгрия, 1654ж.)</a:t>
            </a:r>
            <a:endParaRPr lang="ru-RU" altLang="ru-RU" sz="1600"/>
          </a:p>
          <a:p>
            <a:pPr marL="7938" eaLnBrk="1" hangingPunct="1"/>
            <a:r>
              <a:rPr lang="kk-KZ" altLang="ru-RU" sz="1600"/>
              <a:t>«Лабиринт света и рай сердца» (1623); </a:t>
            </a:r>
            <a:endParaRPr lang="ru-RU" altLang="ru-RU" sz="1600"/>
          </a:p>
          <a:p>
            <a:pPr marL="7938" eaLnBrk="1" hangingPunct="1"/>
            <a:r>
              <a:rPr lang="kk-KZ" altLang="ru-RU" sz="1600"/>
              <a:t>«Предвестник всеобщей мудрости», </a:t>
            </a:r>
            <a:endParaRPr lang="ru-RU" altLang="ru-RU" sz="1600"/>
          </a:p>
          <a:p>
            <a:pPr marL="7938" eaLnBrk="1" hangingPunct="1"/>
            <a:r>
              <a:rPr lang="kk-KZ" altLang="ru-RU" sz="1600"/>
              <a:t>«Всеобщий совет об исправлении дел человеческих», </a:t>
            </a:r>
            <a:endParaRPr lang="ru-RU" altLang="ru-RU" sz="1600"/>
          </a:p>
          <a:p>
            <a:pPr marL="7938" eaLnBrk="1" hangingPunct="1"/>
            <a:r>
              <a:rPr lang="kk-KZ" altLang="ru-RU" sz="1600"/>
              <a:t>«Одна необходимость» және т.б.</a:t>
            </a:r>
            <a:endParaRPr lang="ru-RU" altLang="ru-RU" sz="1600"/>
          </a:p>
          <a:p>
            <a:pPr marL="7938" eaLnBrk="1" hangingPunct="1"/>
            <a:endParaRPr lang="ru-RU" altLang="ru-RU"/>
          </a:p>
        </p:txBody>
      </p:sp>
      <p:pic>
        <p:nvPicPr>
          <p:cNvPr id="15363" name="Picture 2" descr="C:\Documents and Settings\Пользователь\Рабочий стол\портреты\коменский\2.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85750" y="500063"/>
            <a:ext cx="2208213" cy="3360985"/>
          </a:xfrm>
          <a:prstGeom prst="ellipse">
            <a:avLst/>
          </a:prstGeom>
          <a:ln w="190500" cap="rnd">
            <a:solidFill>
              <a:srgbClr val="C8C6BD"/>
            </a:solidFill>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15364" name="Прямоугольник 5"/>
          <p:cNvSpPr>
            <a:spLocks noChangeArrowheads="1"/>
          </p:cNvSpPr>
          <p:nvPr/>
        </p:nvSpPr>
        <p:spPr bwMode="auto">
          <a:xfrm rot="10800000" flipV="1">
            <a:off x="285750" y="4214813"/>
            <a:ext cx="24288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eaLnBrk="1" hangingPunct="1">
              <a:spcBef>
                <a:spcPct val="0"/>
              </a:spcBef>
              <a:buClrTx/>
              <a:buFontTx/>
              <a:buNone/>
            </a:pPr>
            <a:r>
              <a:rPr lang="kk-KZ" altLang="ru-RU" sz="1800" b="1" i="1">
                <a:latin typeface="Times New Roman" panose="02020603050405020304" pitchFamily="18" charset="0"/>
                <a:cs typeface="Times New Roman" panose="02020603050405020304" pitchFamily="18" charset="0"/>
              </a:rPr>
              <a:t>Ян Амос Коменский </a:t>
            </a:r>
          </a:p>
          <a:p>
            <a:pPr eaLnBrk="1" hangingPunct="1">
              <a:spcBef>
                <a:spcPct val="0"/>
              </a:spcBef>
              <a:buClrTx/>
              <a:buFontTx/>
              <a:buNone/>
            </a:pPr>
            <a:r>
              <a:rPr lang="kk-KZ" altLang="ru-RU" sz="1800" b="1" i="1">
                <a:latin typeface="Times New Roman" panose="02020603050405020304" pitchFamily="18" charset="0"/>
                <a:cs typeface="Times New Roman" panose="02020603050405020304" pitchFamily="18" charset="0"/>
              </a:rPr>
              <a:t>(1592-1670) </a:t>
            </a:r>
            <a:endParaRPr lang="ru-RU" altLang="ru-RU" sz="1800" i="1">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nvPr>
        </p:nvGraphicFramePr>
        <p:xfrm>
          <a:off x="323528" y="692696"/>
          <a:ext cx="8229600" cy="5911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idx="1"/>
          </p:nvPr>
        </p:nvGraphicFramePr>
        <p:xfrm>
          <a:off x="323528" y="764704"/>
          <a:ext cx="8229600" cy="6215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Содержимое 2"/>
          <p:cNvSpPr>
            <a:spLocks noGrp="1"/>
          </p:cNvSpPr>
          <p:nvPr>
            <p:ph idx="1"/>
          </p:nvPr>
        </p:nvSpPr>
        <p:spPr>
          <a:xfrm>
            <a:off x="107950" y="946150"/>
            <a:ext cx="8686800" cy="5911850"/>
          </a:xfrm>
        </p:spPr>
        <p:txBody>
          <a:bodyPr/>
          <a:lstStyle/>
          <a:p>
            <a:pPr eaLnBrk="1" hangingPunct="1">
              <a:lnSpc>
                <a:spcPct val="90000"/>
              </a:lnSpc>
            </a:pPr>
            <a:r>
              <a:rPr lang="kk-KZ" altLang="ru-RU" b="1">
                <a:latin typeface="Times New Roman" panose="02020603050405020304" pitchFamily="18" charset="0"/>
                <a:cs typeface="Times New Roman" panose="02020603050405020304" pitchFamily="18" charset="0"/>
              </a:rPr>
              <a:t>«Ұлы дидактика» туралы.</a:t>
            </a:r>
            <a:r>
              <a:rPr lang="kk-KZ" altLang="ru-RU">
                <a:latin typeface="Times New Roman" panose="02020603050405020304" pitchFamily="18" charset="0"/>
                <a:cs typeface="Times New Roman" panose="02020603050405020304" pitchFamily="18" charset="0"/>
              </a:rPr>
              <a:t> Еңбек алғаш чех тілінде жазылып, 1638ж. латын тіліне өзі аударған. Чех тіліндегі тараулар саны - 30; латын тіліндегі тараулар саны - 33. 1657ж. ең алғаш рет Амстердамдық педагогикалық еңбектер баспаханасында басылым көрген. Еңбек көпке дейін ұмтылып тек ХІХ ғ. ортасында ғана европалық оқырмандарды педагогикалық әдебиеттердегі классикалық еңбек ретінде қызықтыра бастаған. Барлық мемлекеттерде педагогикалық салада жұмыс жасайтындардың барлығы еңбекпен танысуға тиіс болды. Ұлы дидактика ХVІІғ. тиесілі еңбек болғандықтан, онда  көбінікей діни көзқарастар көрініс тапқан.</a:t>
            </a:r>
            <a:endParaRPr lang="ru-RU" altLang="ru-RU">
              <a:latin typeface="Times New Roman" panose="02020603050405020304" pitchFamily="18" charset="0"/>
              <a:cs typeface="Times New Roman" panose="02020603050405020304" pitchFamily="18" charset="0"/>
            </a:endParaRPr>
          </a:p>
          <a:p>
            <a:pPr eaLnBrk="1" hangingPunct="1">
              <a:lnSpc>
                <a:spcPct val="90000"/>
              </a:lnSpc>
            </a:pPr>
            <a:endParaRPr lang="ru-RU" altLang="ru-RU">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idx="1"/>
          </p:nvPr>
        </p:nvSpPr>
        <p:spPr>
          <a:xfrm>
            <a:off x="179388" y="692150"/>
            <a:ext cx="8856662" cy="5951538"/>
          </a:xfrm>
        </p:spPr>
        <p:txBody>
          <a:bodyPr/>
          <a:lstStyle/>
          <a:p>
            <a:pPr marL="109537" indent="0" eaLnBrk="1" hangingPunct="1">
              <a:lnSpc>
                <a:spcPct val="80000"/>
              </a:lnSpc>
              <a:buFont typeface="Georgia" panose="02040502050405020303" pitchFamily="18" charset="0"/>
              <a:buNone/>
              <a:defRPr/>
            </a:pPr>
            <a:r>
              <a:rPr lang="kk-KZ" altLang="ru-RU" sz="1800" b="1" i="1" dirty="0"/>
              <a:t>«Ұлы дидактикадағы» оқыту мен тәрбие мазмұндалған бөлімдер:</a:t>
            </a:r>
            <a:endParaRPr lang="ru-RU" altLang="ru-RU" sz="1800" b="1" dirty="0"/>
          </a:p>
          <a:p>
            <a:pPr eaLnBrk="1" hangingPunct="1">
              <a:lnSpc>
                <a:spcPct val="80000"/>
              </a:lnSpc>
              <a:defRPr/>
            </a:pPr>
            <a:r>
              <a:rPr lang="kk-KZ" altLang="ru-RU" sz="1800" dirty="0"/>
              <a:t>Адам ең жоғары, ең кемеліне жеткен ерекше жаратылыс. </a:t>
            </a:r>
            <a:endParaRPr lang="ru-RU" altLang="ru-RU" sz="1800" dirty="0"/>
          </a:p>
          <a:p>
            <a:pPr eaLnBrk="1" hangingPunct="1">
              <a:lnSpc>
                <a:spcPct val="80000"/>
              </a:lnSpc>
              <a:defRPr/>
            </a:pPr>
            <a:r>
              <a:rPr lang="kk-KZ" altLang="ru-RU" sz="1800" dirty="0"/>
              <a:t>IV. 	Мәңгілікке даярланудың үш кезеңі бар: өзін-өзі тану (өзімен бірге бәрін тану), өзіңді басқару және құдайға ұмтылу.</a:t>
            </a:r>
            <a:endParaRPr lang="ru-RU" altLang="ru-RU" sz="1800" dirty="0"/>
          </a:p>
          <a:p>
            <a:pPr eaLnBrk="1" hangingPunct="1">
              <a:lnSpc>
                <a:spcPct val="80000"/>
              </a:lnSpc>
              <a:defRPr/>
            </a:pPr>
            <a:r>
              <a:rPr lang="kk-KZ" altLang="ru-RU" sz="1800" dirty="0"/>
              <a:t>V. Білім, ізгілік бізге табиғаттан берілген.</a:t>
            </a:r>
            <a:endParaRPr lang="ru-RU" altLang="ru-RU" sz="1800" dirty="0"/>
          </a:p>
          <a:p>
            <a:pPr eaLnBrk="1" hangingPunct="1">
              <a:lnSpc>
                <a:spcPct val="80000"/>
              </a:lnSpc>
              <a:defRPr/>
            </a:pPr>
            <a:r>
              <a:rPr lang="kk-KZ" altLang="ru-RU" sz="1800" dirty="0"/>
              <a:t>VI. Адам, егер ол адам болғысы келсе білім алуы керек.</a:t>
            </a:r>
            <a:endParaRPr lang="ru-RU" altLang="ru-RU" sz="1800" dirty="0"/>
          </a:p>
          <a:p>
            <a:pPr eaLnBrk="1" hangingPunct="1">
              <a:lnSpc>
                <a:spcPct val="80000"/>
              </a:lnSpc>
              <a:defRPr/>
            </a:pPr>
            <a:r>
              <a:rPr lang="kk-KZ" altLang="ru-RU" sz="1800" dirty="0"/>
              <a:t>VII. Адам ерте жастан білім алса, ол әлдеқайда тиімді болмақ. </a:t>
            </a:r>
            <a:endParaRPr lang="ru-RU" altLang="ru-RU" sz="1800" dirty="0"/>
          </a:p>
          <a:p>
            <a:pPr eaLnBrk="1" hangingPunct="1">
              <a:lnSpc>
                <a:spcPct val="80000"/>
              </a:lnSpc>
              <a:defRPr/>
            </a:pPr>
            <a:r>
              <a:rPr lang="kk-KZ" altLang="ru-RU" sz="1800" dirty="0"/>
              <a:t>VIII. Жасөспірім білімді бірлесіп алуы керек және ол үшін мектептер қажет.</a:t>
            </a:r>
            <a:endParaRPr lang="ru-RU" altLang="ru-RU" sz="1800" dirty="0"/>
          </a:p>
          <a:p>
            <a:pPr eaLnBrk="1" hangingPunct="1">
              <a:lnSpc>
                <a:spcPct val="80000"/>
              </a:lnSpc>
              <a:defRPr/>
            </a:pPr>
            <a:r>
              <a:rPr lang="kk-KZ" altLang="ru-RU" sz="1800" dirty="0"/>
              <a:t>IX. Мектепке екі жыныс өкілдерінің жастарын сеніп тапсыру қажет.</a:t>
            </a:r>
            <a:endParaRPr lang="ru-RU" altLang="ru-RU" sz="1800" dirty="0"/>
          </a:p>
          <a:p>
            <a:pPr eaLnBrk="1" hangingPunct="1">
              <a:lnSpc>
                <a:spcPct val="80000"/>
              </a:lnSpc>
              <a:defRPr/>
            </a:pPr>
            <a:r>
              <a:rPr lang="kk-KZ" altLang="ru-RU" sz="1800" dirty="0"/>
              <a:t>X. Мектептегі оқу жан-жақты болуы қажет.</a:t>
            </a:r>
            <a:endParaRPr lang="ru-RU" altLang="ru-RU" sz="1800" dirty="0"/>
          </a:p>
          <a:p>
            <a:pPr eaLnBrk="1" hangingPunct="1">
              <a:lnSpc>
                <a:spcPct val="80000"/>
              </a:lnSpc>
              <a:defRPr/>
            </a:pPr>
            <a:r>
              <a:rPr lang="kk-KZ" altLang="ru-RU" sz="1800" dirty="0"/>
              <a:t>XI. Осы уақытқа дейін барлық талапқа сәйкес мектеп болған жоқ.</a:t>
            </a:r>
            <a:endParaRPr lang="ru-RU" altLang="ru-RU" sz="1800" dirty="0"/>
          </a:p>
          <a:p>
            <a:pPr eaLnBrk="1" hangingPunct="1">
              <a:lnSpc>
                <a:spcPct val="80000"/>
              </a:lnSpc>
              <a:defRPr/>
            </a:pPr>
            <a:r>
              <a:rPr lang="kk-KZ" altLang="ru-RU" sz="1800" dirty="0"/>
              <a:t>XII. Мектептерді көркейту қажет.</a:t>
            </a:r>
            <a:endParaRPr lang="ru-RU" altLang="ru-RU" sz="1800" dirty="0"/>
          </a:p>
          <a:p>
            <a:pPr eaLnBrk="1" hangingPunct="1">
              <a:lnSpc>
                <a:spcPct val="80000"/>
              </a:lnSpc>
              <a:defRPr/>
            </a:pPr>
            <a:r>
              <a:rPr lang="kk-KZ" altLang="ru-RU" sz="1800" dirty="0"/>
              <a:t>XIII. Мектепті көркейту үшін барлығында тәртіп болуы қажет.</a:t>
            </a:r>
            <a:endParaRPr lang="ru-RU" altLang="ru-RU" sz="1800" dirty="0"/>
          </a:p>
          <a:p>
            <a:pPr eaLnBrk="1" hangingPunct="1">
              <a:lnSpc>
                <a:spcPct val="80000"/>
              </a:lnSpc>
              <a:defRPr/>
            </a:pPr>
            <a:r>
              <a:rPr lang="kk-KZ" altLang="ru-RU" sz="1800" dirty="0"/>
              <a:t>XIV. Мектептегі нақты тәртіпті табиғаттағы тәртіптен алу қажет.</a:t>
            </a:r>
            <a:endParaRPr lang="ru-RU" altLang="ru-RU" sz="1800" dirty="0"/>
          </a:p>
          <a:p>
            <a:pPr eaLnBrk="1" hangingPunct="1">
              <a:lnSpc>
                <a:spcPct val="80000"/>
              </a:lnSpc>
              <a:defRPr/>
            </a:pPr>
            <a:r>
              <a:rPr lang="kk-KZ" altLang="ru-RU" sz="1800" dirty="0"/>
              <a:t>XV. Тіршілікті жалғастыру негіздері.</a:t>
            </a:r>
            <a:endParaRPr lang="ru-RU" altLang="ru-RU" sz="1800" dirty="0"/>
          </a:p>
          <a:p>
            <a:pPr eaLnBrk="1" hangingPunct="1">
              <a:lnSpc>
                <a:spcPct val="80000"/>
              </a:lnSpc>
              <a:defRPr/>
            </a:pPr>
            <a:r>
              <a:rPr lang="kk-KZ" altLang="ru-RU" sz="1800" dirty="0"/>
              <a:t>XVI. Оқытуға қойылатын жалпы талаптар, яғни қалай оқыту және қалай оқу қажет.</a:t>
            </a:r>
            <a:endParaRPr lang="ru-RU" altLang="ru-RU" sz="1800" dirty="0"/>
          </a:p>
          <a:p>
            <a:pPr eaLnBrk="1" hangingPunct="1">
              <a:lnSpc>
                <a:spcPct val="80000"/>
              </a:lnSpc>
              <a:defRPr/>
            </a:pPr>
            <a:r>
              <a:rPr lang="kk-KZ" altLang="ru-RU" sz="1800" dirty="0"/>
              <a:t>XVII. Оқытуды жеңілдету негіздері.</a:t>
            </a:r>
            <a:endParaRPr lang="ru-RU" altLang="ru-RU" sz="1800" dirty="0"/>
          </a:p>
          <a:p>
            <a:pPr eaLnBrk="1" hangingPunct="1">
              <a:lnSpc>
                <a:spcPct val="80000"/>
              </a:lnSpc>
              <a:defRPr/>
            </a:pPr>
            <a:r>
              <a:rPr lang="kk-KZ" altLang="ru-RU" sz="1800" dirty="0"/>
              <a:t>XVIII. Оқытуды бекіту негіздері.</a:t>
            </a:r>
            <a:endParaRPr lang="ru-RU" altLang="ru-RU" sz="1800" dirty="0"/>
          </a:p>
          <a:p>
            <a:pPr eaLnBrk="1" hangingPunct="1">
              <a:lnSpc>
                <a:spcPct val="80000"/>
              </a:lnSpc>
              <a:defRPr/>
            </a:pPr>
            <a:r>
              <a:rPr lang="kk-KZ" altLang="ru-RU" sz="1800" dirty="0"/>
              <a:t>XIX. Оқытудың қысқа жолдарының негіздері.</a:t>
            </a:r>
            <a:endParaRPr lang="ru-RU" altLang="ru-RU" sz="1800" dirty="0"/>
          </a:p>
          <a:p>
            <a:pPr eaLnBrk="1" hangingPunct="1">
              <a:lnSpc>
                <a:spcPct val="80000"/>
              </a:lnSpc>
              <a:defRPr/>
            </a:pPr>
            <a:r>
              <a:rPr lang="kk-KZ" altLang="ru-RU" sz="1800" dirty="0"/>
              <a:t>XX. Жекелей ғылымдар әдістері.</a:t>
            </a:r>
            <a:endParaRPr lang="ru-RU" altLang="ru-RU"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idx="1"/>
          </p:nvPr>
        </p:nvSpPr>
        <p:spPr>
          <a:xfrm>
            <a:off x="323850" y="836613"/>
            <a:ext cx="8229600" cy="5911850"/>
          </a:xfrm>
        </p:spPr>
        <p:txBody>
          <a:bodyPr/>
          <a:lstStyle/>
          <a:p>
            <a:pPr eaLnBrk="1" hangingPunct="1">
              <a:lnSpc>
                <a:spcPct val="80000"/>
              </a:lnSpc>
            </a:pPr>
            <a:r>
              <a:rPr lang="kk-KZ" altLang="ru-RU" sz="2000"/>
              <a:t>XXI. Өнер әдістері.</a:t>
            </a:r>
            <a:endParaRPr lang="ru-RU" altLang="ru-RU" sz="2000"/>
          </a:p>
          <a:p>
            <a:pPr eaLnBrk="1" hangingPunct="1">
              <a:lnSpc>
                <a:spcPct val="80000"/>
              </a:lnSpc>
            </a:pPr>
            <a:r>
              <a:rPr lang="kk-KZ" altLang="ru-RU" sz="2000"/>
              <a:t>XXII. Тілдік әдістер.</a:t>
            </a:r>
            <a:endParaRPr lang="ru-RU" altLang="ru-RU" sz="2000"/>
          </a:p>
          <a:p>
            <a:pPr eaLnBrk="1" hangingPunct="1">
              <a:lnSpc>
                <a:spcPct val="80000"/>
              </a:lnSpc>
            </a:pPr>
            <a:r>
              <a:rPr lang="kk-KZ" altLang="ru-RU" sz="2000"/>
              <a:t>XXIII. Адамгершілікке тәрбиелеу әдістері.</a:t>
            </a:r>
            <a:endParaRPr lang="ru-RU" altLang="ru-RU" sz="2000"/>
          </a:p>
          <a:p>
            <a:pPr eaLnBrk="1" hangingPunct="1">
              <a:lnSpc>
                <a:spcPct val="80000"/>
              </a:lnSpc>
            </a:pPr>
            <a:r>
              <a:rPr lang="kk-KZ" altLang="ru-RU" sz="2000"/>
              <a:t>XXIV. Ізгілікті орнату әдістері.</a:t>
            </a:r>
            <a:endParaRPr lang="ru-RU" altLang="ru-RU" sz="2000"/>
          </a:p>
          <a:p>
            <a:pPr eaLnBrk="1" hangingPunct="1">
              <a:lnSpc>
                <a:spcPct val="80000"/>
              </a:lnSpc>
            </a:pPr>
            <a:r>
              <a:rPr lang="kk-KZ" altLang="ru-RU" sz="2000"/>
              <a:t>XXVI. Мектептегі тәртіп туралы</a:t>
            </a:r>
            <a:endParaRPr lang="ru-RU" altLang="ru-RU" sz="2000"/>
          </a:p>
          <a:p>
            <a:pPr eaLnBrk="1" hangingPunct="1">
              <a:lnSpc>
                <a:spcPct val="80000"/>
              </a:lnSpc>
            </a:pPr>
            <a:r>
              <a:rPr lang="kk-KZ" altLang="ru-RU" sz="2000"/>
              <a:t>XXVII. Оқушылардың жас ерекшеліктері мен жетістіктеріне сәйкес мектеп құрылымын төртке бөлу туралы.</a:t>
            </a:r>
            <a:endParaRPr lang="ru-RU" altLang="ru-RU" sz="2000"/>
          </a:p>
          <a:p>
            <a:pPr eaLnBrk="1" hangingPunct="1">
              <a:lnSpc>
                <a:spcPct val="80000"/>
              </a:lnSpc>
            </a:pPr>
            <a:r>
              <a:rPr lang="kk-KZ" altLang="ru-RU" sz="2000"/>
              <a:t>1)Туғаннан 6 жасқа дейінгі кезең – «Ана мектебі»;</a:t>
            </a:r>
            <a:endParaRPr lang="ru-RU" altLang="ru-RU" sz="2000"/>
          </a:p>
          <a:p>
            <a:pPr eaLnBrk="1" hangingPunct="1">
              <a:lnSpc>
                <a:spcPct val="80000"/>
              </a:lnSpc>
            </a:pPr>
            <a:r>
              <a:rPr lang="kk-KZ" altLang="ru-RU" sz="2000"/>
              <a:t>2) 6-12 жасқа дейін – «Ана тілі мектебі»;</a:t>
            </a:r>
            <a:endParaRPr lang="ru-RU" altLang="ru-RU" sz="2000"/>
          </a:p>
          <a:p>
            <a:pPr eaLnBrk="1" hangingPunct="1">
              <a:lnSpc>
                <a:spcPct val="80000"/>
              </a:lnSpc>
            </a:pPr>
            <a:r>
              <a:rPr lang="ru-RU" altLang="ru-RU" sz="2000"/>
              <a:t>3) 12-18</a:t>
            </a:r>
            <a:r>
              <a:rPr lang="kk-KZ" altLang="ru-RU" sz="2000"/>
              <a:t> жасқа дейін – «Латын мектебі», гимназия;</a:t>
            </a:r>
            <a:endParaRPr lang="ru-RU" altLang="ru-RU" sz="2000"/>
          </a:p>
          <a:p>
            <a:pPr eaLnBrk="1" hangingPunct="1">
              <a:lnSpc>
                <a:spcPct val="80000"/>
              </a:lnSpc>
            </a:pPr>
            <a:r>
              <a:rPr lang="kk-KZ" altLang="ru-RU" sz="2000"/>
              <a:t>4)18-24 жасқа дейін – академия.</a:t>
            </a:r>
            <a:endParaRPr lang="ru-RU" altLang="ru-RU" sz="2000"/>
          </a:p>
          <a:p>
            <a:pPr eaLnBrk="1" hangingPunct="1">
              <a:lnSpc>
                <a:spcPct val="80000"/>
              </a:lnSpc>
            </a:pPr>
            <a:r>
              <a:rPr lang="kk-KZ" altLang="ru-RU" sz="2000"/>
              <a:t>XXVIII. Ана мектебі очеркі (идеясы).</a:t>
            </a:r>
            <a:endParaRPr lang="ru-RU" altLang="ru-RU" sz="2000"/>
          </a:p>
          <a:p>
            <a:pPr eaLnBrk="1" hangingPunct="1">
              <a:lnSpc>
                <a:spcPct val="80000"/>
              </a:lnSpc>
            </a:pPr>
            <a:r>
              <a:rPr lang="kk-KZ" altLang="ru-RU" sz="2000"/>
              <a:t>XXIX. Ана тілі мектебі идеясы.</a:t>
            </a:r>
            <a:endParaRPr lang="ru-RU" altLang="ru-RU" sz="2000"/>
          </a:p>
          <a:p>
            <a:pPr eaLnBrk="1" hangingPunct="1">
              <a:lnSpc>
                <a:spcPct val="80000"/>
              </a:lnSpc>
            </a:pPr>
            <a:r>
              <a:rPr lang="kk-KZ" altLang="ru-RU" sz="2000"/>
              <a:t>XXX. Латын мектебі очеркі.</a:t>
            </a:r>
            <a:endParaRPr lang="ru-RU" altLang="ru-RU" sz="2000"/>
          </a:p>
          <a:p>
            <a:pPr eaLnBrk="1" hangingPunct="1">
              <a:lnSpc>
                <a:spcPct val="80000"/>
              </a:lnSpc>
            </a:pPr>
            <a:r>
              <a:rPr lang="kk-KZ" altLang="ru-RU" sz="2000"/>
              <a:t>XXXI. Академия, әлемге саяхат туралы.</a:t>
            </a:r>
            <a:endParaRPr lang="ru-RU" altLang="ru-RU" sz="2000"/>
          </a:p>
          <a:p>
            <a:pPr eaLnBrk="1" hangingPunct="1">
              <a:lnSpc>
                <a:spcPct val="80000"/>
              </a:lnSpc>
            </a:pPr>
            <a:r>
              <a:rPr lang="kk-KZ" altLang="ru-RU" sz="2000"/>
              <a:t>XXXII. Мектепті жалпыға бірдей толықтай ұйымдастыру туралы.</a:t>
            </a:r>
            <a:endParaRPr lang="ru-RU" altLang="ru-RU" sz="2000"/>
          </a:p>
          <a:p>
            <a:pPr eaLnBrk="1" hangingPunct="1">
              <a:lnSpc>
                <a:spcPct val="80000"/>
              </a:lnSpc>
            </a:pPr>
            <a:r>
              <a:rPr lang="kk-KZ" altLang="ru-RU" sz="2000"/>
              <a:t>XXXIII. Осы жалпыға бірдей әдістерді практикалық қолдануға қажетті </a:t>
            </a:r>
            <a:endParaRPr lang="ru-RU" altLang="ru-RU" sz="2000"/>
          </a:p>
          <a:p>
            <a:pPr eaLnBrk="1" hangingPunct="1">
              <a:lnSpc>
                <a:spcPct val="80000"/>
              </a:lnSpc>
            </a:pPr>
            <a:r>
              <a:rPr lang="kk-KZ" altLang="ru-RU" sz="2000"/>
              <a:t>жағдайлар туралы.</a:t>
            </a:r>
            <a:endParaRPr lang="ru-RU" altLang="ru-RU" sz="2000"/>
          </a:p>
          <a:p>
            <a:pPr eaLnBrk="1" hangingPunct="1">
              <a:lnSpc>
                <a:spcPct val="80000"/>
              </a:lnSpc>
            </a:pPr>
            <a:endParaRPr lang="ru-RU" altLang="ru-RU" sz="1500"/>
          </a:p>
          <a:p>
            <a:pPr eaLnBrk="1" hangingPunct="1">
              <a:lnSpc>
                <a:spcPct val="80000"/>
              </a:lnSpc>
            </a:pPr>
            <a:endParaRPr lang="ru-RU" altLang="ru-RU" sz="15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Текст 4"/>
          <p:cNvSpPr>
            <a:spLocks noGrp="1"/>
          </p:cNvSpPr>
          <p:nvPr>
            <p:ph type="body" idx="2"/>
          </p:nvPr>
        </p:nvSpPr>
        <p:spPr>
          <a:xfrm>
            <a:off x="2251075" y="536575"/>
            <a:ext cx="6858000" cy="6429375"/>
          </a:xfrm>
        </p:spPr>
        <p:txBody>
          <a:bodyPr/>
          <a:lstStyle/>
          <a:p>
            <a:pPr marL="7938" eaLnBrk="1" hangingPunct="1"/>
            <a:r>
              <a:rPr lang="kk-KZ" altLang="ru-RU" b="1" i="1">
                <a:latin typeface="Times New Roman" panose="02020603050405020304" pitchFamily="18" charset="0"/>
                <a:cs typeface="Times New Roman" panose="02020603050405020304" pitchFamily="18" charset="0"/>
              </a:rPr>
              <a:t>Джон Локк </a:t>
            </a:r>
            <a:r>
              <a:rPr lang="kk-KZ" altLang="ru-RU">
                <a:latin typeface="Times New Roman" panose="02020603050405020304" pitchFamily="18" charset="0"/>
                <a:cs typeface="Times New Roman" panose="02020603050405020304" pitchFamily="18" charset="0"/>
              </a:rPr>
              <a:t>(1632-1704)</a:t>
            </a:r>
            <a:r>
              <a:rPr lang="kk-KZ" altLang="ru-RU" b="1" i="1">
                <a:latin typeface="Times New Roman" panose="02020603050405020304" pitchFamily="18" charset="0"/>
                <a:cs typeface="Times New Roman" panose="02020603050405020304" pitchFamily="18" charset="0"/>
              </a:rPr>
              <a:t> - </a:t>
            </a:r>
            <a:r>
              <a:rPr lang="kk-KZ" altLang="ru-RU">
                <a:latin typeface="Times New Roman" panose="02020603050405020304" pitchFamily="18" charset="0"/>
                <a:cs typeface="Times New Roman" panose="02020603050405020304" pitchFamily="18" charset="0"/>
              </a:rPr>
              <a:t>ағылшын философы, әрі ағартушысы</a:t>
            </a:r>
            <a:endParaRPr lang="ru-RU" altLang="ru-RU">
              <a:latin typeface="Times New Roman" panose="02020603050405020304" pitchFamily="18" charset="0"/>
              <a:cs typeface="Times New Roman" panose="02020603050405020304" pitchFamily="18" charset="0"/>
            </a:endParaRPr>
          </a:p>
          <a:p>
            <a:pPr marL="7938" eaLnBrk="1" hangingPunct="1"/>
            <a:r>
              <a:rPr lang="kk-KZ" altLang="ru-RU" b="1">
                <a:latin typeface="Times New Roman" panose="02020603050405020304" pitchFamily="18" charset="0"/>
                <a:cs typeface="Times New Roman" panose="02020603050405020304" pitchFamily="18" charset="0"/>
              </a:rPr>
              <a:t>Негізгі еңбектері:  </a:t>
            </a:r>
            <a:r>
              <a:rPr lang="kk-KZ" altLang="ru-RU">
                <a:latin typeface="Times New Roman" panose="02020603050405020304" pitchFamily="18" charset="0"/>
                <a:cs typeface="Times New Roman" panose="02020603050405020304" pitchFamily="18" charset="0"/>
              </a:rPr>
              <a:t>“</a:t>
            </a:r>
            <a:r>
              <a:rPr lang="kk-KZ" altLang="ru-RU" i="1">
                <a:latin typeface="Times New Roman" panose="02020603050405020304" pitchFamily="18" charset="0"/>
                <a:cs typeface="Times New Roman" panose="02020603050405020304" pitchFamily="18" charset="0"/>
              </a:rPr>
              <a:t>Тәрбие туралы ойлар”: </a:t>
            </a:r>
            <a:endParaRPr lang="ru-RU" altLang="ru-RU">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Тәрбие теориясына басты назар аударды. Тәрбие мақсаты - білімді, іскер, өз ісіне сенімді, адамгершілігі мол «джентельмен» тәрбиелеу. </a:t>
            </a:r>
            <a:endParaRPr lang="ru-RU" altLang="ru-RU">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Баланы </a:t>
            </a:r>
            <a:r>
              <a:rPr lang="kk-KZ" altLang="ru-RU" b="1">
                <a:latin typeface="Times New Roman" panose="02020603050405020304" pitchFamily="18" charset="0"/>
                <a:cs typeface="Times New Roman" panose="02020603050405020304" pitchFamily="18" charset="0"/>
              </a:rPr>
              <a:t>«таза тақтаға» </a:t>
            </a:r>
            <a:r>
              <a:rPr lang="kk-KZ" altLang="ru-RU">
                <a:latin typeface="Times New Roman" panose="02020603050405020304" pitchFamily="18" charset="0"/>
                <a:cs typeface="Times New Roman" panose="02020603050405020304" pitchFamily="18" charset="0"/>
              </a:rPr>
              <a:t>теңеді; бала – не жазғың келсе соны жазуға болатын «ақ тақта» сияқты тап-таза.</a:t>
            </a:r>
            <a:endParaRPr lang="ru-RU" altLang="ru-RU">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 қоғамға пайдалы білім алатын, дене және рухани жағынан тұтас адамды дамыту қажет;</a:t>
            </a:r>
            <a:endParaRPr lang="ru-RU" altLang="ru-RU">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 ізеттілік – ұзақ уақыт бойында адамда ләззатқа батырады, қайғы-мұңды азайтады. Моральдық ізеттілік – ерікті түрде адам ерік-жігерінің тәңірі берген еріктің қарамағындағы – шынайы моральдың негізі - қоғам және табиғат заңына бағынулары;</a:t>
            </a:r>
            <a:endParaRPr lang="ru-RU" altLang="ru-RU">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жеке тұлға мен қоғамдық қызығушылық арасындағы үйлесімділік есті және тақуалық мінез-құлық арқылы жүзеге асады.</a:t>
            </a:r>
            <a:endParaRPr lang="ru-RU" altLang="ru-RU">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Локк бойынша тәрбие идеалы – джентльмен – жоғары білімді және іскер адам. Әрине бұл жоғары деңгейдегі ортадан шыққан, үйге шақырылған мұғалімдер мен тәрбиешілерден тәрбие мен білім алған адам. Джентльмен – адамдармен қарым-қатынаста ерекше, іскер адамдардың сапаларын меңгерген адам. Осы ерекшеліктер XVIII-XXғ. батыстық тәрбие-білім беру дәстүрлері негізіне айналған. </a:t>
            </a:r>
            <a:endParaRPr lang="ru-RU" altLang="ru-RU">
              <a:latin typeface="Times New Roman" panose="02020603050405020304" pitchFamily="18" charset="0"/>
              <a:cs typeface="Times New Roman" panose="02020603050405020304" pitchFamily="18" charset="0"/>
            </a:endParaRPr>
          </a:p>
          <a:p>
            <a:pPr marL="7938" eaLnBrk="1" hangingPunct="1"/>
            <a:r>
              <a:rPr lang="kk-KZ" altLang="ru-RU">
                <a:latin typeface="Times New Roman" panose="02020603050405020304" pitchFamily="18" charset="0"/>
                <a:cs typeface="Times New Roman" panose="02020603050405020304" pitchFamily="18" charset="0"/>
              </a:rPr>
              <a:t>Джентльменді тәрбиелеу процесі бірнеше кезеңдерден тұрады және оның өзіне тән құрылымдық ерекшеліктері де бар: дене тәрбиесі – міне бен ерікті дамытады; адамгершілік тәрбиесі – жақсы қылықтарды қалыптастырады; еңбек тәрбиесі; оқуға, білім алуға деген қызығушылық. Ең басты тәрбие құралы үлгі көрсету, еңбек, өсіп келе жаитқан адамның ортасы. Бұл жүйе тәрбиеленушілердің дербес ерекшеліктерін ескеруге, оны дамытуға, адамды дербес адам ретінде қалыптастыруға бағытталған.</a:t>
            </a:r>
            <a:endParaRPr lang="ru-RU" altLang="ru-RU">
              <a:latin typeface="Times New Roman" panose="02020603050405020304" pitchFamily="18" charset="0"/>
              <a:cs typeface="Times New Roman" panose="02020603050405020304" pitchFamily="18" charset="0"/>
            </a:endParaRPr>
          </a:p>
          <a:p>
            <a:pPr marL="7938" eaLnBrk="1" hangingPunct="1"/>
            <a:endParaRPr lang="ru-RU" altLang="ru-RU">
              <a:latin typeface="Times New Roman" panose="02020603050405020304" pitchFamily="18" charset="0"/>
              <a:cs typeface="Times New Roman" panose="02020603050405020304" pitchFamily="18" charset="0"/>
            </a:endParaRPr>
          </a:p>
        </p:txBody>
      </p:sp>
      <p:pic>
        <p:nvPicPr>
          <p:cNvPr id="21507" name="Picture 2" descr="C:\Documents and Settings\Пользователь\Рабочий стол\портреты\ист.пед\локк.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47638" y="714375"/>
            <a:ext cx="2103437" cy="2500313"/>
          </a:xfrm>
        </p:spPr>
      </p:pic>
      <p:sp>
        <p:nvSpPr>
          <p:cNvPr id="21508" name="Прямоугольник 6"/>
          <p:cNvSpPr>
            <a:spLocks noChangeArrowheads="1"/>
          </p:cNvSpPr>
          <p:nvPr/>
        </p:nvSpPr>
        <p:spPr bwMode="auto">
          <a:xfrm>
            <a:off x="215900" y="3429000"/>
            <a:ext cx="2071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eaLnBrk="1" hangingPunct="1">
              <a:spcBef>
                <a:spcPct val="0"/>
              </a:spcBef>
              <a:buClrTx/>
              <a:buFontTx/>
              <a:buNone/>
            </a:pPr>
            <a:r>
              <a:rPr lang="kk-KZ" altLang="ru-RU" sz="1800" b="1" i="1"/>
              <a:t>Джон Локк </a:t>
            </a:r>
            <a:r>
              <a:rPr lang="kk-KZ" altLang="ru-RU" sz="1800"/>
              <a:t>(1632-1704)</a:t>
            </a:r>
            <a:r>
              <a:rPr lang="kk-KZ" altLang="ru-RU" sz="1800" b="1" i="1"/>
              <a:t> </a:t>
            </a:r>
            <a:endParaRPr lang="ru-RU" altLang="ru-RU" sz="1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Текст 4"/>
          <p:cNvSpPr>
            <a:spLocks noGrp="1"/>
          </p:cNvSpPr>
          <p:nvPr>
            <p:ph type="body" idx="2"/>
          </p:nvPr>
        </p:nvSpPr>
        <p:spPr>
          <a:xfrm>
            <a:off x="2500313" y="642938"/>
            <a:ext cx="6235700" cy="5984875"/>
          </a:xfrm>
        </p:spPr>
        <p:txBody>
          <a:bodyPr/>
          <a:lstStyle/>
          <a:p>
            <a:pPr marL="7938" eaLnBrk="1" hangingPunct="1">
              <a:lnSpc>
                <a:spcPct val="80000"/>
              </a:lnSpc>
            </a:pPr>
            <a:r>
              <a:rPr lang="x-none" altLang="ru-RU" sz="1600" b="1">
                <a:latin typeface="Times New Roman" panose="02020603050405020304" pitchFamily="18" charset="0"/>
                <a:cs typeface="Times New Roman" panose="02020603050405020304" pitchFamily="18" charset="0"/>
              </a:rPr>
              <a:t>Жан Жак Руссо </a:t>
            </a:r>
            <a:r>
              <a:rPr lang="x-none" altLang="ru-RU" sz="1600">
                <a:latin typeface="Times New Roman" panose="02020603050405020304" pitchFamily="18" charset="0"/>
                <a:cs typeface="Times New Roman" panose="02020603050405020304" pitchFamily="18" charset="0"/>
              </a:rPr>
              <a:t>(1712-1776жж.) – Швейцар педагогы.</a:t>
            </a:r>
            <a:endParaRPr lang="ru-RU" altLang="ru-RU" sz="1600">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600" b="1">
                <a:latin typeface="Times New Roman" panose="02020603050405020304" pitchFamily="18" charset="0"/>
                <a:cs typeface="Times New Roman" panose="02020603050405020304" pitchFamily="18" charset="0"/>
              </a:rPr>
              <a:t>Негізгі еңбектері:</a:t>
            </a:r>
            <a:endParaRPr lang="ru-RU" altLang="ru-RU" sz="1600">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600">
                <a:latin typeface="Times New Roman" panose="02020603050405020304" pitchFamily="18" charset="0"/>
                <a:cs typeface="Times New Roman" panose="02020603050405020304" pitchFamily="18" charset="0"/>
              </a:rPr>
              <a:t>«</a:t>
            </a:r>
            <a:r>
              <a:rPr lang="x-none" altLang="ru-RU" sz="1600" i="1">
                <a:latin typeface="Times New Roman" panose="02020603050405020304" pitchFamily="18" charset="0"/>
                <a:cs typeface="Times New Roman" panose="02020603050405020304" pitchFamily="18" charset="0"/>
              </a:rPr>
              <a:t>Эмиль, немесе тәрбие туралы</a:t>
            </a:r>
            <a:r>
              <a:rPr lang="x-none" altLang="ru-RU" sz="1600">
                <a:latin typeface="Times New Roman" panose="02020603050405020304" pitchFamily="18" charset="0"/>
                <a:cs typeface="Times New Roman" panose="02020603050405020304" pitchFamily="18" charset="0"/>
              </a:rPr>
              <a:t>» (1762ж.)</a:t>
            </a:r>
            <a:endParaRPr lang="ru-RU" altLang="ru-RU" sz="1600">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600">
                <a:latin typeface="Times New Roman" panose="02020603050405020304" pitchFamily="18" charset="0"/>
                <a:cs typeface="Times New Roman" panose="02020603050405020304" pitchFamily="18" charset="0"/>
              </a:rPr>
              <a:t>Тәрбие баланың толықтай жетілуіне бөгет болмауы тиіс, сондықтан да балалардың қызығушылықтары мен тілектеріне сәйкес толықтай еркіндік берген дұрыс. Осы идеялар </a:t>
            </a:r>
            <a:r>
              <a:rPr lang="x-none" altLang="ru-RU" sz="1600" b="1" i="1">
                <a:latin typeface="Times New Roman" panose="02020603050405020304" pitchFamily="18" charset="0"/>
                <a:cs typeface="Times New Roman" panose="02020603050405020304" pitchFamily="18" charset="0"/>
              </a:rPr>
              <a:t>«Еркін тәрбие»</a:t>
            </a:r>
            <a:r>
              <a:rPr lang="x-none" altLang="ru-RU" sz="1600">
                <a:latin typeface="Times New Roman" panose="02020603050405020304" pitchFamily="18" charset="0"/>
                <a:cs typeface="Times New Roman" panose="02020603050405020304" pitchFamily="18" charset="0"/>
              </a:rPr>
              <a:t> теориясы мен тәрбие міндетті түрде баланың қызығушылықтары мен тілектерін ескере отырып олардың дамуына ықпал ету қажет деген ойды тұжырымдайтын педагогика ғылымындағы педоцентризмнің дамуына әкелді.  </a:t>
            </a:r>
            <a:endParaRPr lang="ru-RU" altLang="ru-RU" sz="1600">
              <a:latin typeface="Times New Roman" panose="02020603050405020304" pitchFamily="18" charset="0"/>
              <a:cs typeface="Times New Roman" panose="02020603050405020304" pitchFamily="18" charset="0"/>
            </a:endParaRPr>
          </a:p>
          <a:p>
            <a:pPr marL="7938" eaLnBrk="1" hangingPunct="1">
              <a:lnSpc>
                <a:spcPct val="80000"/>
              </a:lnSpc>
            </a:pPr>
            <a:r>
              <a:rPr lang="kk-KZ" altLang="ru-RU" sz="1600" i="1">
                <a:latin typeface="Times New Roman" panose="02020603050405020304" pitchFamily="18" charset="0"/>
                <a:cs typeface="Times New Roman" panose="02020603050405020304" pitchFamily="18" charset="0"/>
              </a:rPr>
              <a:t> </a:t>
            </a:r>
            <a:r>
              <a:rPr lang="kk-KZ" altLang="ru-RU" sz="1600" b="1" i="1">
                <a:latin typeface="Times New Roman" panose="02020603050405020304" pitchFamily="18" charset="0"/>
                <a:cs typeface="Times New Roman" panose="02020603050405020304" pitchFamily="18" charset="0"/>
              </a:rPr>
              <a:t>Ж.Ж.Руссоның педагогикалық принциптері:</a:t>
            </a:r>
            <a:endParaRPr lang="ru-RU" altLang="ru-RU" sz="1600" b="1">
              <a:latin typeface="Times New Roman" panose="02020603050405020304" pitchFamily="18" charset="0"/>
              <a:cs typeface="Times New Roman" panose="02020603050405020304" pitchFamily="18" charset="0"/>
            </a:endParaRPr>
          </a:p>
          <a:p>
            <a:pPr marL="7938" eaLnBrk="1" hangingPunct="1">
              <a:lnSpc>
                <a:spcPct val="80000"/>
              </a:lnSpc>
            </a:pPr>
            <a:r>
              <a:rPr lang="kk-KZ" altLang="ru-RU" sz="1600">
                <a:latin typeface="Times New Roman" panose="02020603050405020304" pitchFamily="18" charset="0"/>
                <a:cs typeface="Times New Roman" panose="02020603050405020304" pitchFamily="18" charset="0"/>
              </a:rPr>
              <a:t>Оқытудың мазмұны мен әдістемелері оқушылардың өзіндік іс-әрекеті мен белсенділіктерін дамытуға ықпал етуі қажет. Оқыту процесінде оқушыға ғылыми ақиқатты ашушы зерттеуші ретінде қарау қажет. «Бала білімді сіз арқылы емес, өзі арқылы меңгерсін, ол ғылымды жаттап алмасын, оны өзі ойлап тапсын» - дейді.</a:t>
            </a:r>
            <a:endParaRPr lang="ru-RU" altLang="ru-RU" sz="1600">
              <a:latin typeface="Times New Roman" panose="02020603050405020304" pitchFamily="18" charset="0"/>
              <a:cs typeface="Times New Roman" panose="02020603050405020304" pitchFamily="18" charset="0"/>
            </a:endParaRPr>
          </a:p>
          <a:p>
            <a:pPr lvl="1" eaLnBrk="1" hangingPunct="1">
              <a:lnSpc>
                <a:spcPct val="80000"/>
              </a:lnSpc>
            </a:pPr>
            <a:r>
              <a:rPr lang="kk-KZ" altLang="ru-RU" sz="1600" b="1" i="1">
                <a:latin typeface="Times New Roman" panose="02020603050405020304" pitchFamily="18" charset="0"/>
                <a:cs typeface="Times New Roman" panose="02020603050405020304" pitchFamily="18" charset="0"/>
              </a:rPr>
              <a:t>Білімді кітаптан емес, өмірден алу қажет. Оқытудың кітаптық сипаты, өмірден, практикадан алшақтау, ол - жарамайды және құрдымға апарады;</a:t>
            </a:r>
            <a:endParaRPr lang="ru-RU" altLang="ru-RU" sz="1600" b="1" i="1">
              <a:latin typeface="Times New Roman" panose="02020603050405020304" pitchFamily="18" charset="0"/>
              <a:cs typeface="Times New Roman" panose="02020603050405020304" pitchFamily="18" charset="0"/>
            </a:endParaRPr>
          </a:p>
          <a:p>
            <a:pPr lvl="1" eaLnBrk="1" hangingPunct="1">
              <a:lnSpc>
                <a:spcPct val="80000"/>
              </a:lnSpc>
            </a:pPr>
            <a:r>
              <a:rPr lang="kk-KZ" altLang="ru-RU" sz="1600" b="1" i="1">
                <a:latin typeface="Times New Roman" panose="02020603050405020304" pitchFamily="18" charset="0"/>
                <a:cs typeface="Times New Roman" panose="02020603050405020304" pitchFamily="18" charset="0"/>
              </a:rPr>
              <a:t>Барлығын бірдей бірдеңеге үйретудің қажеті жоқ, нақты адамды не қызықтырады, оның бейімділігіне не сәйкес келеді, соған сәйкес оқыту қажет, сонда оқушы даму мен білім алуда белсенділік танытады;</a:t>
            </a:r>
          </a:p>
          <a:p>
            <a:pPr lvl="1" eaLnBrk="1" hangingPunct="1">
              <a:lnSpc>
                <a:spcPct val="80000"/>
              </a:lnSpc>
            </a:pPr>
            <a:r>
              <a:rPr lang="kk-KZ" altLang="ru-RU" sz="1600" b="1" i="1">
                <a:latin typeface="Times New Roman" panose="02020603050405020304" pitchFamily="18" charset="0"/>
                <a:cs typeface="Times New Roman" panose="02020603050405020304" pitchFamily="18" charset="0"/>
              </a:rPr>
              <a:t>Баланы табиғатпен, өмірмен, практикамен қатынасқа түсіре отырып онда зеректікті, зейінділікті, байқампаздықты, белсенділікті дамыту қажет. </a:t>
            </a:r>
            <a:endParaRPr lang="ru-RU" altLang="ru-RU" sz="1600" b="1" i="1">
              <a:latin typeface="Times New Roman" panose="02020603050405020304" pitchFamily="18" charset="0"/>
              <a:cs typeface="Times New Roman" panose="02020603050405020304" pitchFamily="18" charset="0"/>
            </a:endParaRPr>
          </a:p>
          <a:p>
            <a:pPr marL="7938" eaLnBrk="1" hangingPunct="1">
              <a:lnSpc>
                <a:spcPct val="80000"/>
              </a:lnSpc>
            </a:pPr>
            <a:endParaRPr lang="ru-RU" altLang="ru-RU" sz="500">
              <a:latin typeface="Times New Roman" panose="02020603050405020304" pitchFamily="18" charset="0"/>
              <a:cs typeface="Times New Roman" panose="02020603050405020304" pitchFamily="18" charset="0"/>
            </a:endParaRPr>
          </a:p>
        </p:txBody>
      </p:sp>
      <p:pic>
        <p:nvPicPr>
          <p:cNvPr id="22531" name="Picture 2" descr="C:\Documents and Settings\Пользователь\Рабочий стол\портреты\ист.пед\руссо.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51520" y="836712"/>
            <a:ext cx="2071688" cy="3216969"/>
          </a:xfrm>
          <a:prstGeom prst="ellipse">
            <a:avLst/>
          </a:prstGeom>
          <a:ln w="190500" cap="rnd">
            <a:solidFill>
              <a:srgbClr val="C8C6BD"/>
            </a:solidFill>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2532" name="Прямоугольник 5"/>
          <p:cNvSpPr>
            <a:spLocks noChangeArrowheads="1"/>
          </p:cNvSpPr>
          <p:nvPr/>
        </p:nvSpPr>
        <p:spPr bwMode="auto">
          <a:xfrm>
            <a:off x="482600" y="4292600"/>
            <a:ext cx="19288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eaLnBrk="1" hangingPunct="1">
              <a:spcBef>
                <a:spcPct val="0"/>
              </a:spcBef>
              <a:buClrTx/>
              <a:buFontTx/>
              <a:buNone/>
            </a:pPr>
            <a:r>
              <a:rPr lang="x-none" altLang="ru-RU" sz="1600" b="1" i="1">
                <a:latin typeface="Times New Roman" panose="02020603050405020304" pitchFamily="18" charset="0"/>
                <a:cs typeface="Times New Roman" panose="02020603050405020304" pitchFamily="18" charset="0"/>
              </a:rPr>
              <a:t>Жан Жак Руссо (1712-1776жж.) </a:t>
            </a:r>
            <a:endParaRPr lang="ru-RU" altLang="ru-RU" sz="1600" b="1" i="1">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8313" y="1054100"/>
            <a:ext cx="8229600" cy="5840413"/>
          </a:xfrm>
        </p:spPr>
        <p:txBody>
          <a:bodyPr>
            <a:normAutofit/>
          </a:bodyPr>
          <a:lstStyle/>
          <a:p>
            <a:pPr marL="411480" lvl="1" indent="0" eaLnBrk="1" fontAlgn="auto" hangingPunct="1">
              <a:spcAft>
                <a:spcPts val="0"/>
              </a:spcAft>
              <a:buFont typeface="Georgia" panose="02040502050405020303" pitchFamily="18" charset="0"/>
              <a:buNone/>
              <a:defRPr/>
            </a:pPr>
            <a:r>
              <a:rPr lang="en-US" sz="2400" b="1" i="1" dirty="0">
                <a:solidFill>
                  <a:schemeClr val="accent1">
                    <a:lumMod val="75000"/>
                  </a:schemeClr>
                </a:solidFill>
                <a:latin typeface="Times New Roman" panose="02020603050405020304" pitchFamily="18" charset="0"/>
                <a:cs typeface="Times New Roman" panose="02020603050405020304" pitchFamily="18" charset="0"/>
              </a:rPr>
              <a:t>I. </a:t>
            </a:r>
            <a:r>
              <a:rPr lang="kk-KZ" sz="2400" b="1" i="1" dirty="0">
                <a:solidFill>
                  <a:schemeClr val="accent1">
                    <a:lumMod val="75000"/>
                  </a:schemeClr>
                </a:solidFill>
                <a:latin typeface="Times New Roman" panose="02020603050405020304" pitchFamily="18" charset="0"/>
                <a:cs typeface="Times New Roman" panose="02020603050405020304" pitchFamily="18" charset="0"/>
              </a:rPr>
              <a:t>Кіріспе:</a:t>
            </a:r>
            <a:endParaRPr lang="en-US" sz="2400" i="1" dirty="0">
              <a:solidFill>
                <a:schemeClr val="accent1">
                  <a:lumMod val="75000"/>
                </a:schemeClr>
              </a:solidFill>
              <a:latin typeface="Times New Roman" panose="02020603050405020304" pitchFamily="18" charset="0"/>
              <a:cs typeface="Times New Roman" panose="02020603050405020304" pitchFamily="18" charset="0"/>
            </a:endParaRPr>
          </a:p>
          <a:p>
            <a:pPr marL="411480" lvl="1" indent="0" eaLnBrk="1" fontAlgn="auto" hangingPunct="1">
              <a:spcAft>
                <a:spcPts val="0"/>
              </a:spcAft>
              <a:buFont typeface="Georgia" panose="02040502050405020303" pitchFamily="18" charset="0"/>
              <a:buNone/>
              <a:defRPr/>
            </a:pPr>
            <a:r>
              <a:rPr lang="en-US" sz="2400" i="1" dirty="0">
                <a:solidFill>
                  <a:schemeClr val="accent1">
                    <a:lumMod val="75000"/>
                  </a:schemeClr>
                </a:solidFill>
                <a:latin typeface="Times New Roman" panose="02020603050405020304" pitchFamily="18" charset="0"/>
                <a:cs typeface="Times New Roman" panose="02020603050405020304" pitchFamily="18" charset="0"/>
              </a:rPr>
              <a:t>1. </a:t>
            </a:r>
            <a:r>
              <a:rPr lang="kk-KZ" sz="2400" i="1" dirty="0">
                <a:solidFill>
                  <a:schemeClr val="accent1">
                    <a:lumMod val="75000"/>
                  </a:schemeClr>
                </a:solidFill>
                <a:latin typeface="Times New Roman" panose="02020603050405020304" pitchFamily="18" charset="0"/>
                <a:cs typeface="Times New Roman" panose="02020603050405020304" pitchFamily="18" charset="0"/>
              </a:rPr>
              <a:t>Тәрбие туралы ойлардың қалыптасуы</a:t>
            </a:r>
          </a:p>
          <a:p>
            <a:pPr marL="411480" lvl="1" indent="0" eaLnBrk="1" fontAlgn="auto" hangingPunct="1">
              <a:spcAft>
                <a:spcPts val="0"/>
              </a:spcAft>
              <a:buFont typeface="Georgia" panose="02040502050405020303" pitchFamily="18" charset="0"/>
              <a:buNone/>
              <a:defRPr/>
            </a:pPr>
            <a:r>
              <a:rPr lang="en-US" sz="2400" b="1" i="1" dirty="0">
                <a:solidFill>
                  <a:schemeClr val="accent1">
                    <a:lumMod val="75000"/>
                  </a:schemeClr>
                </a:solidFill>
                <a:latin typeface="Times New Roman" panose="02020603050405020304" pitchFamily="18" charset="0"/>
                <a:cs typeface="Times New Roman" panose="02020603050405020304" pitchFamily="18" charset="0"/>
              </a:rPr>
              <a:t>II. </a:t>
            </a:r>
            <a:r>
              <a:rPr lang="kk-KZ" sz="2400" b="1" i="1" dirty="0">
                <a:solidFill>
                  <a:schemeClr val="accent1">
                    <a:lumMod val="75000"/>
                  </a:schemeClr>
                </a:solidFill>
                <a:latin typeface="Times New Roman" panose="02020603050405020304" pitchFamily="18" charset="0"/>
                <a:cs typeface="Times New Roman" panose="02020603050405020304" pitchFamily="18" charset="0"/>
              </a:rPr>
              <a:t>Негізгі бөлім:</a:t>
            </a:r>
            <a:endParaRPr lang="ru-RU" sz="2400" b="1" i="1" dirty="0">
              <a:solidFill>
                <a:schemeClr val="accent1">
                  <a:lumMod val="75000"/>
                </a:schemeClr>
              </a:solidFill>
              <a:latin typeface="Times New Roman" panose="02020603050405020304" pitchFamily="18" charset="0"/>
              <a:cs typeface="Times New Roman" panose="02020603050405020304" pitchFamily="18" charset="0"/>
            </a:endParaRPr>
          </a:p>
          <a:p>
            <a:pPr marL="365760" indent="-256032" eaLnBrk="1" fontAlgn="auto" hangingPunct="1">
              <a:spcAft>
                <a:spcPts val="0"/>
              </a:spcAft>
              <a:buClr>
                <a:schemeClr val="accent3"/>
              </a:buClr>
              <a:buFont typeface="Georgia"/>
              <a:buNone/>
              <a:defRPr/>
            </a:pPr>
            <a:r>
              <a:rPr lang="kk-KZ" sz="2400" b="1" i="1" dirty="0">
                <a:solidFill>
                  <a:schemeClr val="accent1">
                    <a:lumMod val="75000"/>
                  </a:schemeClr>
                </a:solidFill>
                <a:latin typeface="Times New Roman" panose="02020603050405020304" pitchFamily="18" charset="0"/>
                <a:cs typeface="Times New Roman" panose="02020603050405020304" pitchFamily="18" charset="0"/>
              </a:rPr>
              <a:t>2. </a:t>
            </a:r>
            <a:r>
              <a:rPr lang="kk-KZ" sz="2400" i="1" dirty="0">
                <a:solidFill>
                  <a:schemeClr val="accent1">
                    <a:lumMod val="75000"/>
                  </a:schemeClr>
                </a:solidFill>
                <a:latin typeface="Times New Roman" panose="02020603050405020304" pitchFamily="18" charset="0"/>
                <a:cs typeface="Times New Roman" panose="02020603050405020304" pitchFamily="18" charset="0"/>
              </a:rPr>
              <a:t>Ежелгі Грециядағы тәрбие жүйесі (Спартандық  және Афиналық тәрбие жүйесі)</a:t>
            </a:r>
            <a:endParaRPr lang="ru-RU" sz="2400" dirty="0">
              <a:solidFill>
                <a:schemeClr val="accent1">
                  <a:lumMod val="75000"/>
                </a:schemeClr>
              </a:solidFill>
              <a:latin typeface="Times New Roman" panose="02020603050405020304" pitchFamily="18" charset="0"/>
              <a:cs typeface="Times New Roman" panose="02020603050405020304" pitchFamily="18" charset="0"/>
            </a:endParaRPr>
          </a:p>
          <a:p>
            <a:pPr marL="365760" indent="-256032" eaLnBrk="1" fontAlgn="auto" hangingPunct="1">
              <a:spcAft>
                <a:spcPts val="0"/>
              </a:spcAft>
              <a:buClr>
                <a:schemeClr val="accent3"/>
              </a:buClr>
              <a:buFont typeface="Georgia"/>
              <a:buNone/>
              <a:defRPr/>
            </a:pPr>
            <a:r>
              <a:rPr lang="kk-KZ" sz="2400" i="1" dirty="0">
                <a:solidFill>
                  <a:schemeClr val="accent1">
                    <a:lumMod val="75000"/>
                  </a:schemeClr>
                </a:solidFill>
                <a:latin typeface="Times New Roman" panose="02020603050405020304" pitchFamily="18" charset="0"/>
                <a:cs typeface="Times New Roman" panose="02020603050405020304" pitchFamily="18" charset="0"/>
              </a:rPr>
              <a:t>3. Ертедегі ғұлама грек ойшылдары Сократ, Платон, Демокрит, Аристотель және т.б.  педагогикалық ойлары  </a:t>
            </a:r>
            <a:endParaRPr lang="ru-RU" sz="2400" dirty="0">
              <a:solidFill>
                <a:schemeClr val="accent1">
                  <a:lumMod val="75000"/>
                </a:schemeClr>
              </a:solidFill>
              <a:latin typeface="Times New Roman" panose="02020603050405020304" pitchFamily="18" charset="0"/>
              <a:cs typeface="Times New Roman" panose="02020603050405020304" pitchFamily="18" charset="0"/>
            </a:endParaRPr>
          </a:p>
          <a:p>
            <a:pPr marL="365760" indent="-256032" eaLnBrk="1" fontAlgn="auto" hangingPunct="1">
              <a:spcAft>
                <a:spcPts val="0"/>
              </a:spcAft>
              <a:buClr>
                <a:schemeClr val="accent3"/>
              </a:buClr>
              <a:buFont typeface="Georgia"/>
              <a:buNone/>
              <a:defRPr/>
            </a:pPr>
            <a:r>
              <a:rPr lang="kk-KZ" sz="2400" i="1" dirty="0">
                <a:solidFill>
                  <a:schemeClr val="accent1">
                    <a:lumMod val="75000"/>
                  </a:schemeClr>
                </a:solidFill>
                <a:latin typeface="Times New Roman" panose="02020603050405020304" pitchFamily="18" charset="0"/>
                <a:cs typeface="Times New Roman" panose="02020603050405020304" pitchFamily="18" charset="0"/>
              </a:rPr>
              <a:t>4.Тарихи формациялардағы тәрбие мақсаты</a:t>
            </a:r>
          </a:p>
          <a:p>
            <a:pPr marL="365760" indent="-256032" eaLnBrk="1" fontAlgn="auto" hangingPunct="1">
              <a:spcAft>
                <a:spcPts val="0"/>
              </a:spcAft>
              <a:buClr>
                <a:schemeClr val="accent3"/>
              </a:buClr>
              <a:buFont typeface="Georgia"/>
              <a:buNone/>
              <a:defRPr/>
            </a:pPr>
            <a:r>
              <a:rPr lang="en-US" sz="2400" b="1" i="1" dirty="0">
                <a:solidFill>
                  <a:schemeClr val="accent1">
                    <a:lumMod val="75000"/>
                  </a:schemeClr>
                </a:solidFill>
                <a:latin typeface="Times New Roman" panose="02020603050405020304" pitchFamily="18" charset="0"/>
                <a:cs typeface="Times New Roman" panose="02020603050405020304" pitchFamily="18" charset="0"/>
              </a:rPr>
              <a:t>III.</a:t>
            </a:r>
            <a:r>
              <a:rPr lang="kk-KZ" sz="2400" b="1" i="1" dirty="0">
                <a:solidFill>
                  <a:schemeClr val="accent1">
                    <a:lumMod val="75000"/>
                  </a:schemeClr>
                </a:solidFill>
                <a:latin typeface="Times New Roman" panose="02020603050405020304" pitchFamily="18" charset="0"/>
                <a:cs typeface="Times New Roman" panose="02020603050405020304" pitchFamily="18" charset="0"/>
              </a:rPr>
              <a:t> Қорытынды</a:t>
            </a:r>
          </a:p>
          <a:p>
            <a:pPr marL="365760" indent="-256032" eaLnBrk="1" fontAlgn="auto" hangingPunct="1">
              <a:spcAft>
                <a:spcPts val="0"/>
              </a:spcAft>
              <a:buClr>
                <a:schemeClr val="accent3"/>
              </a:buClr>
              <a:buFont typeface="Georgia"/>
              <a:buNone/>
              <a:defRPr/>
            </a:pPr>
            <a:r>
              <a:rPr lang="en-US" sz="2400" b="1" i="1" dirty="0">
                <a:solidFill>
                  <a:schemeClr val="accent1">
                    <a:lumMod val="75000"/>
                  </a:schemeClr>
                </a:solidFill>
                <a:latin typeface="Times New Roman" panose="02020603050405020304" pitchFamily="18" charset="0"/>
                <a:cs typeface="Times New Roman" panose="02020603050405020304" pitchFamily="18" charset="0"/>
              </a:rPr>
              <a:t>IV. </a:t>
            </a:r>
            <a:r>
              <a:rPr lang="kk-KZ" sz="2400" b="1" i="1" dirty="0">
                <a:solidFill>
                  <a:schemeClr val="accent1">
                    <a:lumMod val="75000"/>
                  </a:schemeClr>
                </a:solidFill>
                <a:latin typeface="Times New Roman" panose="02020603050405020304" pitchFamily="18" charset="0"/>
                <a:cs typeface="Times New Roman" panose="02020603050405020304" pitchFamily="18" charset="0"/>
              </a:rPr>
              <a:t>Пайдаланылған әдебиеттер тізімі.</a:t>
            </a:r>
            <a:endParaRPr lang="ru-RU" sz="2400" dirty="0">
              <a:solidFill>
                <a:schemeClr val="accent1">
                  <a:lumMod val="75000"/>
                </a:schemeClr>
              </a:solidFill>
              <a:latin typeface="Times New Roman" panose="02020603050405020304" pitchFamily="18" charset="0"/>
              <a:cs typeface="Times New Roman" panose="02020603050405020304" pitchFamily="18" charset="0"/>
            </a:endParaRPr>
          </a:p>
          <a:p>
            <a:pPr marL="365760" indent="-256032" eaLnBrk="1" fontAlgn="auto" hangingPunct="1">
              <a:spcAft>
                <a:spcPts val="0"/>
              </a:spcAft>
              <a:buClr>
                <a:schemeClr val="accent3"/>
              </a:buClr>
              <a:buFont typeface="Georgia"/>
              <a:buChar char="•"/>
              <a:defRPr/>
            </a:pPr>
            <a:endParaRPr lang="ru-RU" sz="2400" dirty="0">
              <a:solidFill>
                <a:schemeClr val="accent1">
                  <a:lumMod val="75000"/>
                </a:schemeClr>
              </a:solidFill>
            </a:endParaRPr>
          </a:p>
        </p:txBody>
      </p:sp>
      <p:sp>
        <p:nvSpPr>
          <p:cNvPr id="2" name="TextBox 1"/>
          <p:cNvSpPr txBox="1"/>
          <p:nvPr/>
        </p:nvSpPr>
        <p:spPr>
          <a:xfrm>
            <a:off x="2555875" y="333375"/>
            <a:ext cx="2382838" cy="830263"/>
          </a:xfrm>
          <a:prstGeom prst="rect">
            <a:avLst/>
          </a:prstGeom>
          <a:noFill/>
        </p:spPr>
        <p:txBody>
          <a:bodyPr wrap="none">
            <a:spAutoFit/>
          </a:bodyPr>
          <a:lstStyle/>
          <a:p>
            <a:pPr eaLnBrk="1" hangingPunct="1">
              <a:defRPr/>
            </a:pPr>
            <a:r>
              <a:rPr lang="kk-KZ" sz="4800" dirty="0">
                <a:solidFill>
                  <a:schemeClr val="accent1">
                    <a:lumMod val="75000"/>
                  </a:schemeClr>
                </a:solidFill>
                <a:latin typeface="Times New Roman" panose="02020603050405020304" pitchFamily="18" charset="0"/>
                <a:cs typeface="Times New Roman" panose="02020603050405020304" pitchFamily="18" charset="0"/>
              </a:rPr>
              <a:t>Жоспар:</a:t>
            </a:r>
            <a:endParaRPr lang="ru-RU" sz="4800" dirty="0">
              <a:solidFill>
                <a:schemeClr val="accent1">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Текст 4"/>
          <p:cNvSpPr>
            <a:spLocks noGrp="1"/>
          </p:cNvSpPr>
          <p:nvPr>
            <p:ph type="body" idx="2"/>
          </p:nvPr>
        </p:nvSpPr>
        <p:spPr>
          <a:xfrm>
            <a:off x="2571750" y="642938"/>
            <a:ext cx="6164263" cy="5984875"/>
          </a:xfrm>
        </p:spPr>
        <p:txBody>
          <a:bodyPr/>
          <a:lstStyle/>
          <a:p>
            <a:pPr marL="7938" algn="just" eaLnBrk="1" hangingPunct="1"/>
            <a:r>
              <a:rPr lang="kk-KZ" altLang="ru-RU" sz="1600" b="1"/>
              <a:t>Г.И. Песталоцци </a:t>
            </a:r>
            <a:r>
              <a:rPr lang="kk-KZ" altLang="ru-RU" sz="1600"/>
              <a:t>(1746-1827) </a:t>
            </a:r>
            <a:r>
              <a:rPr lang="kk-KZ" altLang="ru-RU" sz="1600" b="1"/>
              <a:t>– </a:t>
            </a:r>
            <a:r>
              <a:rPr lang="kk-KZ" altLang="ru-RU" sz="1600"/>
              <a:t>Швейцарияның даңқты педагогы (ХІХғасыр). Негізгі еңбегі:</a:t>
            </a:r>
            <a:r>
              <a:rPr lang="x-none" altLang="ru-RU" sz="1600"/>
              <a:t> </a:t>
            </a:r>
            <a:r>
              <a:rPr lang="x-none" altLang="ru-RU" sz="1600" b="1"/>
              <a:t>«</a:t>
            </a:r>
            <a:r>
              <a:rPr lang="x-none" altLang="ru-RU" sz="1600" b="1" i="1"/>
              <a:t>Лингард және Гертруда»</a:t>
            </a:r>
            <a:r>
              <a:rPr lang="x-none" altLang="ru-RU" sz="1600" b="1"/>
              <a:t> </a:t>
            </a:r>
            <a:endParaRPr lang="ru-RU" altLang="ru-RU" sz="1600" b="1"/>
          </a:p>
          <a:p>
            <a:pPr marL="7938" algn="just" eaLnBrk="1" hangingPunct="1"/>
            <a:r>
              <a:rPr lang="x-none" altLang="ru-RU" sz="1600" i="1"/>
              <a:t>Г.И. Песталоццидің педагогикалық жүйесі:</a:t>
            </a:r>
            <a:endParaRPr lang="ru-RU" altLang="ru-RU" sz="1600"/>
          </a:p>
          <a:p>
            <a:pPr marL="7938" algn="just" eaLnBrk="1" hangingPunct="1"/>
            <a:r>
              <a:rPr lang="x-none" altLang="ru-RU" sz="1600" b="1"/>
              <a:t> </a:t>
            </a:r>
            <a:r>
              <a:rPr lang="x-none" altLang="ru-RU" sz="1600"/>
              <a:t>Білім беру ұғымын педагогикаға тұңғыш енгізген;</a:t>
            </a:r>
            <a:endParaRPr lang="ru-RU" altLang="ru-RU" sz="1600"/>
          </a:p>
          <a:p>
            <a:pPr marL="7938" algn="just" eaLnBrk="1" hangingPunct="1"/>
            <a:r>
              <a:rPr lang="x-none" altLang="ru-RU" sz="1600"/>
              <a:t> «Адам ақиқатты танып қана қоймай, сондай-ақ дұрыс нәрсені істеуге қабілетті болуы тиіс. Осы бір дәлелді қағида адамдардың қарапайым білімін үш бөлікке бөлді: 1. </a:t>
            </a:r>
            <a:r>
              <a:rPr lang="x-none" altLang="ru-RU" sz="1600" i="1"/>
              <a:t>Қарапайым интеллектуалды білім.</a:t>
            </a:r>
            <a:r>
              <a:rPr lang="x-none" altLang="ru-RU" sz="1600"/>
              <a:t> Оның мақсаты – адамның ақыл-ой қасиеттерін жан-жақты әрі үйлесімді дамыту. Осы қасиеттер оның интеллектуалды өз бетінше әрекетін қамтамасыз етеді, белгілі бір дамыған интеллектуалды дағдыларды сіңіреді. 2. </a:t>
            </a:r>
            <a:r>
              <a:rPr lang="x-none" altLang="ru-RU" sz="1600" i="1"/>
              <a:t>Қарапайым тән білімі.</a:t>
            </a:r>
            <a:r>
              <a:rPr lang="x-none" altLang="ru-RU" sz="1600"/>
              <a:t> Оның мақсаты – адамның дене қасиеттерін дұрыс бағытта дамыту, бұл қасиеттер оған сабырлық пен өз бетінше дене әрекетін береді. Дененің жақсы дағдыларын шыңдай түседі. 3. </a:t>
            </a:r>
            <a:r>
              <a:rPr lang="x-none" altLang="ru-RU" sz="1600" i="1"/>
              <a:t>Қарапайым адамгершілік тәрбие.</a:t>
            </a:r>
            <a:r>
              <a:rPr lang="x-none" altLang="ru-RU" sz="1600"/>
              <a:t> Оның мақсаты – адамның жан-жақты және үйлесімді адамгершілік қасиеттерін дамыту. Мұның өзі адамгершілік пайымдаулардың өз бетінше іске асуымен қамтамасыз етіледі, белгілі бір адамгершілік дағдыларды қалыптастырады».</a:t>
            </a:r>
            <a:endParaRPr lang="ru-RU" altLang="ru-RU" sz="1600"/>
          </a:p>
          <a:p>
            <a:pPr marL="7938" eaLnBrk="1" hangingPunct="1"/>
            <a:endParaRPr lang="ru-RU" altLang="ru-RU"/>
          </a:p>
        </p:txBody>
      </p:sp>
      <p:pic>
        <p:nvPicPr>
          <p:cNvPr id="23555" name="Picture 2" descr="C:\Documents and Settings\Пользователь\Рабочий стол\портреты\ист.пед\песталоцци.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31690" y="735415"/>
            <a:ext cx="1990725" cy="2931790"/>
          </a:xfrm>
          <a:prstGeom prst="ellipse">
            <a:avLst/>
          </a:prstGeom>
          <a:ln w="190500" cap="rnd">
            <a:solidFill>
              <a:srgbClr val="C8C6BD"/>
            </a:solidFill>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3556" name="Прямоугольник 5"/>
          <p:cNvSpPr>
            <a:spLocks noChangeArrowheads="1"/>
          </p:cNvSpPr>
          <p:nvPr/>
        </p:nvSpPr>
        <p:spPr bwMode="auto">
          <a:xfrm rot="10800000" flipV="1">
            <a:off x="282575" y="3860800"/>
            <a:ext cx="221456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eaLnBrk="1" hangingPunct="1">
              <a:spcBef>
                <a:spcPct val="0"/>
              </a:spcBef>
              <a:buClrTx/>
              <a:buFontTx/>
              <a:buNone/>
            </a:pPr>
            <a:r>
              <a:rPr lang="kk-KZ" altLang="ru-RU" sz="1600" b="1" i="1">
                <a:latin typeface="Times New Roman" panose="02020603050405020304" pitchFamily="18" charset="0"/>
                <a:cs typeface="Times New Roman" panose="02020603050405020304" pitchFamily="18" charset="0"/>
              </a:rPr>
              <a:t>Г.И. Песталоцци </a:t>
            </a:r>
            <a:r>
              <a:rPr lang="kk-KZ" altLang="ru-RU" sz="1600" i="1">
                <a:latin typeface="Times New Roman" panose="02020603050405020304" pitchFamily="18" charset="0"/>
                <a:cs typeface="Times New Roman" panose="02020603050405020304" pitchFamily="18" charset="0"/>
              </a:rPr>
              <a:t>(1746-1827) </a:t>
            </a:r>
            <a:endParaRPr lang="ru-RU" altLang="ru-RU" sz="1600" i="1">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idx="1"/>
          </p:nvPr>
        </p:nvSpPr>
        <p:spPr>
          <a:xfrm>
            <a:off x="395288" y="836613"/>
            <a:ext cx="8229600" cy="5840412"/>
          </a:xfrm>
        </p:spPr>
        <p:txBody>
          <a:bodyPr/>
          <a:lstStyle/>
          <a:p>
            <a:pPr eaLnBrk="1" hangingPunct="1">
              <a:lnSpc>
                <a:spcPct val="80000"/>
              </a:lnSpc>
              <a:defRPr/>
            </a:pPr>
            <a:r>
              <a:rPr lang="x-none" altLang="ru-RU" sz="2000" b="1" dirty="0">
                <a:latin typeface="Times New Roman" panose="02020603050405020304" pitchFamily="18" charset="0"/>
                <a:cs typeface="Times New Roman" panose="02020603050405020304" pitchFamily="18" charset="0"/>
              </a:rPr>
              <a:t>И.Ф. </a:t>
            </a:r>
            <a:r>
              <a:rPr lang="x-none" altLang="ru-RU" sz="2000" b="1" dirty="0" err="1">
                <a:latin typeface="Times New Roman" panose="02020603050405020304" pitchFamily="18" charset="0"/>
                <a:cs typeface="Times New Roman" panose="02020603050405020304" pitchFamily="18" charset="0"/>
              </a:rPr>
              <a:t>Гербарт</a:t>
            </a:r>
            <a:r>
              <a:rPr lang="x-none" altLang="ru-RU" sz="2000" dirty="0">
                <a:latin typeface="Times New Roman" panose="02020603050405020304" pitchFamily="18" charset="0"/>
                <a:cs typeface="Times New Roman" panose="02020603050405020304" pitchFamily="18" charset="0"/>
              </a:rPr>
              <a:t> (1776-1841) – «</a:t>
            </a:r>
            <a:r>
              <a:rPr lang="x-none" altLang="ru-RU" sz="2000" i="1" dirty="0" err="1">
                <a:latin typeface="Times New Roman" panose="02020603050405020304" pitchFamily="18" charset="0"/>
                <a:cs typeface="Times New Roman" panose="02020603050405020304" pitchFamily="18" charset="0"/>
              </a:rPr>
              <a:t>Педагогикадан</a:t>
            </a:r>
            <a:r>
              <a:rPr lang="x-none" altLang="ru-RU" sz="2000" i="1" dirty="0">
                <a:latin typeface="Times New Roman" panose="02020603050405020304" pitchFamily="18" charset="0"/>
                <a:cs typeface="Times New Roman" panose="02020603050405020304" pitchFamily="18" charset="0"/>
              </a:rPr>
              <a:t> лекция </a:t>
            </a:r>
            <a:r>
              <a:rPr lang="x-none" altLang="ru-RU" sz="2000" i="1" dirty="0" err="1">
                <a:latin typeface="Times New Roman" panose="02020603050405020304" pitchFamily="18" charset="0"/>
                <a:cs typeface="Times New Roman" panose="02020603050405020304" pitchFamily="18" charset="0"/>
              </a:rPr>
              <a:t>очеркі</a:t>
            </a:r>
            <a:r>
              <a:rPr lang="x-none" altLang="ru-RU" sz="2000" i="1" dirty="0">
                <a:latin typeface="Times New Roman" panose="02020603050405020304" pitchFamily="18" charset="0"/>
                <a:cs typeface="Times New Roman" panose="02020603050405020304" pitchFamily="18" charset="0"/>
              </a:rPr>
              <a:t>» </a:t>
            </a:r>
            <a:r>
              <a:rPr lang="x-none" altLang="ru-RU" sz="2000" i="1" dirty="0" err="1">
                <a:latin typeface="Times New Roman" panose="02020603050405020304" pitchFamily="18" charset="0"/>
                <a:cs typeface="Times New Roman" panose="02020603050405020304" pitchFamily="18" charset="0"/>
              </a:rPr>
              <a:t>және</a:t>
            </a:r>
            <a:r>
              <a:rPr lang="x-none" altLang="ru-RU" sz="2000" i="1" dirty="0">
                <a:latin typeface="Times New Roman" panose="02020603050405020304" pitchFamily="18" charset="0"/>
                <a:cs typeface="Times New Roman" panose="02020603050405020304" pitchFamily="18" charset="0"/>
              </a:rPr>
              <a:t> </a:t>
            </a:r>
            <a:r>
              <a:rPr lang="x-none" altLang="ru-RU" sz="2000" i="1" dirty="0" err="1">
                <a:latin typeface="Times New Roman" panose="02020603050405020304" pitchFamily="18" charset="0"/>
                <a:cs typeface="Times New Roman" panose="02020603050405020304" pitchFamily="18" charset="0"/>
              </a:rPr>
              <a:t>т.б</a:t>
            </a:r>
            <a:r>
              <a:rPr lang="x-none" altLang="ru-RU" sz="2000" i="1" dirty="0">
                <a:latin typeface="Times New Roman" panose="02020603050405020304" pitchFamily="18" charset="0"/>
                <a:cs typeface="Times New Roman" panose="02020603050405020304" pitchFamily="18" charset="0"/>
              </a:rPr>
              <a:t>.:</a:t>
            </a:r>
            <a:endParaRPr lang="ru-RU" altLang="ru-RU" sz="2000"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x-none" altLang="ru-RU" sz="2000" dirty="0" err="1">
                <a:latin typeface="Times New Roman" panose="02020603050405020304" pitchFamily="18" charset="0"/>
                <a:cs typeface="Times New Roman" panose="02020603050405020304" pitchFamily="18" charset="0"/>
              </a:rPr>
              <a:t>Балалардағы</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жабайы</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пасықтықты</a:t>
            </a:r>
            <a:r>
              <a:rPr lang="x-none" altLang="ru-RU" sz="2000" dirty="0">
                <a:latin typeface="Times New Roman" panose="02020603050405020304" pitchFamily="18" charset="0"/>
                <a:cs typeface="Times New Roman" panose="02020603050405020304" pitchFamily="18" charset="0"/>
              </a:rPr>
              <a:t>» басу </a:t>
            </a:r>
            <a:r>
              <a:rPr lang="x-none" altLang="ru-RU" sz="2000" dirty="0" err="1">
                <a:latin typeface="Times New Roman" panose="02020603050405020304" pitchFamily="18" charset="0"/>
                <a:cs typeface="Times New Roman" panose="02020603050405020304" pitchFamily="18" charset="0"/>
              </a:rPr>
              <a:t>керек</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ол</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үшін</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оларды</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жазалау</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және</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олардың</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мінез-құлқын</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бақылай</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отырып</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қылықтарын</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ерекше</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журналға</a:t>
            </a:r>
            <a:r>
              <a:rPr lang="x-none" altLang="ru-RU" sz="2000" dirty="0">
                <a:latin typeface="Times New Roman" panose="02020603050405020304" pitchFamily="18" charset="0"/>
                <a:cs typeface="Times New Roman" panose="02020603050405020304" pitchFamily="18" charset="0"/>
              </a:rPr>
              <a:t> (кондуит) </a:t>
            </a:r>
            <a:r>
              <a:rPr lang="x-none" altLang="ru-RU" sz="2000" dirty="0" err="1">
                <a:latin typeface="Times New Roman" panose="02020603050405020304" pitchFamily="18" charset="0"/>
                <a:cs typeface="Times New Roman" panose="02020603050405020304" pitchFamily="18" charset="0"/>
              </a:rPr>
              <a:t>жазып</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отыру</a:t>
            </a:r>
            <a:r>
              <a:rPr lang="x-none" altLang="ru-RU" sz="2000" dirty="0">
                <a:latin typeface="Times New Roman" panose="02020603050405020304" pitchFamily="18" charset="0"/>
                <a:cs typeface="Times New Roman" panose="02020603050405020304" pitchFamily="18" charset="0"/>
              </a:rPr>
              <a:t> </a:t>
            </a:r>
            <a:r>
              <a:rPr lang="x-none" altLang="ru-RU" sz="2000" dirty="0" err="1">
                <a:latin typeface="Times New Roman" panose="02020603050405020304" pitchFamily="18" charset="0"/>
                <a:cs typeface="Times New Roman" panose="02020603050405020304" pitchFamily="18" charset="0"/>
              </a:rPr>
              <a:t>қажет</a:t>
            </a:r>
            <a:r>
              <a:rPr lang="x-none" altLang="ru-RU" sz="2000" dirty="0">
                <a:latin typeface="Times New Roman" panose="02020603050405020304" pitchFamily="18" charset="0"/>
                <a:cs typeface="Times New Roman" panose="02020603050405020304" pitchFamily="18" charset="0"/>
              </a:rPr>
              <a:t>.</a:t>
            </a:r>
            <a:endParaRPr lang="ru-RU" altLang="ru-RU" sz="2000" dirty="0">
              <a:latin typeface="Times New Roman" panose="02020603050405020304" pitchFamily="18" charset="0"/>
              <a:cs typeface="Times New Roman" panose="02020603050405020304" pitchFamily="18" charset="0"/>
            </a:endParaRPr>
          </a:p>
          <a:p>
            <a:pPr eaLnBrk="1" hangingPunct="1">
              <a:lnSpc>
                <a:spcPct val="80000"/>
              </a:lnSpc>
              <a:defRPr/>
            </a:pP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адамның</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бұрынғы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тәжірибелері</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туралы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елестердің</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жаңа</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әсерлермен</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бірігуі</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қабылдаудың</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дұрыстығын</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және</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беріктігін</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және</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жаңаны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меңгеруді</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анықтайды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80000"/>
              </a:lnSpc>
              <a:defRPr/>
            </a:pP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тәрбиенің</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мақсаты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ізгілік</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пен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жақсылық</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өмір</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сүріп</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отырған</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қоғамдық</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қатынастарға</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икемделе</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алатын</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адамдарды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тәрбиелеу</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қалыптасқан</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тәртіпті</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сыйлай</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білетін</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соған</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бағына</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білетін</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адамдарды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тәрбиелеу</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80000"/>
              </a:lnSpc>
              <a:defRPr/>
            </a:pP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тәрбие</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процесінің</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үш</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саласы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басқару</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оқыту</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және</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адамгершілік</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тәрбиесі</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80000"/>
              </a:lnSpc>
              <a:defRPr/>
            </a:pP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оқудың</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тәрбиелі</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сипатта</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болу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идеясы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баланың</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жан-дүниесінде</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бар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елестерді</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өзгерте</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отырып</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баланың</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мінез-құлқына</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жан-жақты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қызығушылықтың</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дамуына</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әсер</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етуге</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болады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80000"/>
              </a:lnSpc>
              <a:defRPr/>
            </a:pP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адамгершілікке</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тәрбиелеу</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идеясы</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ішкі</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еркіндік</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кемеліне</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жету</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ізгілік</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құқық</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0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әділеттілік</a:t>
            </a:r>
            <a:r>
              <a:rPr lang="x-none"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altLang="ru-RU" sz="20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80000"/>
              </a:lnSpc>
              <a:defRPr/>
            </a:pPr>
            <a:endParaRPr lang="ru-RU" altLang="ru-RU"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idx="1"/>
          </p:nvPr>
        </p:nvSpPr>
        <p:spPr>
          <a:xfrm>
            <a:off x="179388" y="692150"/>
            <a:ext cx="8229600" cy="5911850"/>
          </a:xfrm>
        </p:spPr>
        <p:txBody>
          <a:bodyPr/>
          <a:lstStyle/>
          <a:p>
            <a:pPr marL="109537" indent="0" eaLnBrk="1" hangingPunct="1">
              <a:lnSpc>
                <a:spcPct val="80000"/>
              </a:lnSpc>
              <a:buFont typeface="Georgia" panose="02040502050405020303" pitchFamily="18" charset="0"/>
              <a:buNone/>
              <a:defRPr/>
            </a:pPr>
            <a:r>
              <a:rPr lang="x-none" altLang="ru-RU" sz="2400" b="1" dirty="0" err="1">
                <a:latin typeface="Times New Roman" panose="02020603050405020304" pitchFamily="18" charset="0"/>
                <a:cs typeface="Times New Roman" panose="02020603050405020304" pitchFamily="18" charset="0"/>
              </a:rPr>
              <a:t>Ф.А.В.Дистервег</a:t>
            </a:r>
            <a:r>
              <a:rPr lang="x-none" altLang="ru-RU" sz="2400" dirty="0">
                <a:latin typeface="Times New Roman" panose="02020603050405020304" pitchFamily="18" charset="0"/>
                <a:cs typeface="Times New Roman" panose="02020603050405020304" pitchFamily="18" charset="0"/>
              </a:rPr>
              <a:t> (1790-1866) – «</a:t>
            </a:r>
            <a:r>
              <a:rPr lang="x-none" altLang="ru-RU" sz="2400" i="1" dirty="0" err="1">
                <a:latin typeface="Times New Roman" panose="02020603050405020304" pitchFamily="18" charset="0"/>
                <a:cs typeface="Times New Roman" panose="02020603050405020304" pitchFamily="18" charset="0"/>
              </a:rPr>
              <a:t>Неміс</a:t>
            </a:r>
            <a:r>
              <a:rPr lang="x-none" altLang="ru-RU" sz="2400" i="1" dirty="0">
                <a:latin typeface="Times New Roman" panose="02020603050405020304" pitchFamily="18" charset="0"/>
                <a:cs typeface="Times New Roman" panose="02020603050405020304" pitchFamily="18" charset="0"/>
              </a:rPr>
              <a:t> </a:t>
            </a:r>
            <a:r>
              <a:rPr lang="x-none" altLang="ru-RU" sz="2400" i="1" dirty="0" err="1">
                <a:latin typeface="Times New Roman" panose="02020603050405020304" pitchFamily="18" charset="0"/>
                <a:cs typeface="Times New Roman" panose="02020603050405020304" pitchFamily="18" charset="0"/>
              </a:rPr>
              <a:t>мұғалімдерінің</a:t>
            </a:r>
            <a:r>
              <a:rPr lang="x-none" altLang="ru-RU" sz="2400" i="1" dirty="0">
                <a:latin typeface="Times New Roman" panose="02020603050405020304" pitchFamily="18" charset="0"/>
                <a:cs typeface="Times New Roman" panose="02020603050405020304" pitchFamily="18" charset="0"/>
              </a:rPr>
              <a:t> </a:t>
            </a:r>
            <a:r>
              <a:rPr lang="x-none" altLang="ru-RU" sz="2400" i="1" dirty="0" err="1">
                <a:latin typeface="Times New Roman" panose="02020603050405020304" pitchFamily="18" charset="0"/>
                <a:cs typeface="Times New Roman" panose="02020603050405020304" pitchFamily="18" charset="0"/>
              </a:rPr>
              <a:t>білімін</a:t>
            </a:r>
            <a:r>
              <a:rPr lang="x-none" altLang="ru-RU" sz="2400" i="1" dirty="0">
                <a:latin typeface="Times New Roman" panose="02020603050405020304" pitchFamily="18" charset="0"/>
                <a:cs typeface="Times New Roman" panose="02020603050405020304" pitchFamily="18" charset="0"/>
              </a:rPr>
              <a:t> </a:t>
            </a:r>
            <a:r>
              <a:rPr lang="x-none" altLang="ru-RU" sz="2400" i="1" dirty="0" err="1">
                <a:latin typeface="Times New Roman" panose="02020603050405020304" pitchFamily="18" charset="0"/>
                <a:cs typeface="Times New Roman" panose="02020603050405020304" pitchFamily="18" charset="0"/>
              </a:rPr>
              <a:t>жетілдіруге</a:t>
            </a:r>
            <a:r>
              <a:rPr lang="x-none" altLang="ru-RU" sz="2400" i="1" dirty="0">
                <a:latin typeface="Times New Roman" panose="02020603050405020304" pitchFamily="18" charset="0"/>
                <a:cs typeface="Times New Roman" panose="02020603050405020304" pitchFamily="18" charset="0"/>
              </a:rPr>
              <a:t> </a:t>
            </a:r>
            <a:r>
              <a:rPr lang="x-none" altLang="ru-RU" sz="2400" i="1" dirty="0" err="1">
                <a:latin typeface="Times New Roman" panose="02020603050405020304" pitchFamily="18" charset="0"/>
                <a:cs typeface="Times New Roman" panose="02020603050405020304" pitchFamily="18" charset="0"/>
              </a:rPr>
              <a:t>басшылық</a:t>
            </a:r>
            <a:r>
              <a:rPr lang="x-none" altLang="ru-RU" sz="2400" i="1" dirty="0">
                <a:latin typeface="Times New Roman" panose="02020603050405020304" pitchFamily="18" charset="0"/>
                <a:cs typeface="Times New Roman" panose="02020603050405020304" pitchFamily="18" charset="0"/>
              </a:rPr>
              <a:t>»:</a:t>
            </a:r>
            <a:endParaRPr lang="ru-RU" altLang="ru-RU" sz="2400"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x-none" altLang="ru-RU" sz="2400" dirty="0" err="1">
                <a:latin typeface="Times New Roman" panose="02020603050405020304" pitchFamily="18" charset="0"/>
                <a:cs typeface="Times New Roman" panose="02020603050405020304" pitchFamily="18" charset="0"/>
              </a:rPr>
              <a:t>Оқушылардың</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оқу</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іс-әрекетін</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белсендіру</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олардың</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өздік</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жұмыстарының</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мәнін</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күшейту</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идеясы</a:t>
            </a:r>
            <a:r>
              <a:rPr lang="x-none" altLang="ru-RU" sz="2400" dirty="0">
                <a:latin typeface="Times New Roman" panose="02020603050405020304" pitchFamily="18" charset="0"/>
                <a:cs typeface="Times New Roman" panose="02020603050405020304" pitchFamily="18" charset="0"/>
              </a:rPr>
              <a:t>;</a:t>
            </a:r>
            <a:endParaRPr lang="ru-RU" altLang="ru-RU" sz="2400"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x-none" altLang="ru-RU" sz="2400" dirty="0" err="1">
                <a:latin typeface="Times New Roman" panose="02020603050405020304" pitchFamily="18" charset="0"/>
                <a:cs typeface="Times New Roman" panose="02020603050405020304" pitchFamily="18" charset="0"/>
              </a:rPr>
              <a:t>Песталоццидің</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ізбасары</a:t>
            </a:r>
            <a:r>
              <a:rPr lang="x-none" altLang="ru-RU" sz="2400" dirty="0">
                <a:latin typeface="Times New Roman" panose="02020603050405020304" pitchFamily="18" charset="0"/>
                <a:cs typeface="Times New Roman" panose="02020603050405020304" pitchFamily="18" charset="0"/>
              </a:rPr>
              <a:t> бола </a:t>
            </a:r>
            <a:r>
              <a:rPr lang="x-none" altLang="ru-RU" sz="2400" dirty="0" err="1">
                <a:latin typeface="Times New Roman" panose="02020603050405020304" pitchFamily="18" charset="0"/>
                <a:cs typeface="Times New Roman" panose="02020603050405020304" pitchFamily="18" charset="0"/>
              </a:rPr>
              <a:t>отырып</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тәрбиенің</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негізгі</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принциптерін</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береді</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табиғатқа</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сәйкестілік</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мәдениетке</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сәйкестілік</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өздігінен</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әрекет</a:t>
            </a:r>
            <a:r>
              <a:rPr lang="x-none" altLang="ru-RU" sz="2400" dirty="0">
                <a:latin typeface="Times New Roman" panose="02020603050405020304" pitchFamily="18" charset="0"/>
                <a:cs typeface="Times New Roman" panose="02020603050405020304" pitchFamily="18" charset="0"/>
              </a:rPr>
              <a:t> </a:t>
            </a:r>
            <a:r>
              <a:rPr lang="x-none" altLang="ru-RU" sz="2400" dirty="0" err="1">
                <a:latin typeface="Times New Roman" panose="02020603050405020304" pitchFamily="18" charset="0"/>
                <a:cs typeface="Times New Roman" panose="02020603050405020304" pitchFamily="18" charset="0"/>
              </a:rPr>
              <a:t>етушілік</a:t>
            </a:r>
            <a:endParaRPr lang="ru-RU" altLang="ru-RU" sz="2400" dirty="0">
              <a:latin typeface="Times New Roman" panose="02020603050405020304" pitchFamily="18" charset="0"/>
              <a:cs typeface="Times New Roman" panose="02020603050405020304" pitchFamily="18" charset="0"/>
            </a:endParaRPr>
          </a:p>
          <a:p>
            <a:pPr eaLnBrk="1" hangingPunct="1">
              <a:lnSpc>
                <a:spcPct val="80000"/>
              </a:lnSpc>
              <a:defRPr/>
            </a:pP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мәдениетке</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сәйкестілік</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принципі</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бойынша</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тәрбие</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бала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табиғатына</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ғана</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емес</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сол</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уақыттың</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мемлекеттің</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даму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деңгейіне</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де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байланысты</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80000"/>
              </a:lnSpc>
              <a:defRPr/>
            </a:pP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тәрбие</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міндеттері</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туа</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біткен</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нышандардың</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өздігінен</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дамуын</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қамтамасыз</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ету</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80000"/>
              </a:lnSpc>
              <a:defRPr/>
            </a:pP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оқытудағы</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көрнекіліктің</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орнының</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ерекшелігі</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80000"/>
              </a:lnSpc>
              <a:defRPr/>
            </a:pP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оқу</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материалының</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түсініктілігі</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оны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меңгеру</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жетістігінің</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шарты</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80000"/>
              </a:lnSpc>
              <a:defRPr/>
            </a:pP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оқытудың</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жемісті</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болуы</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оның</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тәрбиелік</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мәнінің</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x-none" altLang="ru-RU" sz="2400"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болуында</a:t>
            </a:r>
            <a:r>
              <a:rPr lang="x-none"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ru-RU" altLang="ru-RU" sz="2400"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hangingPunct="1">
              <a:lnSpc>
                <a:spcPct val="80000"/>
              </a:lnSpc>
              <a:defRPr/>
            </a:pPr>
            <a:endParaRPr lang="ru-RU" altLang="ru-RU"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Текст 4"/>
          <p:cNvSpPr>
            <a:spLocks noGrp="1"/>
          </p:cNvSpPr>
          <p:nvPr>
            <p:ph type="body" idx="2"/>
          </p:nvPr>
        </p:nvSpPr>
        <p:spPr>
          <a:xfrm>
            <a:off x="2928938" y="642938"/>
            <a:ext cx="5807075" cy="5984875"/>
          </a:xfrm>
        </p:spPr>
        <p:txBody>
          <a:bodyPr/>
          <a:lstStyle/>
          <a:p>
            <a:pPr marL="7938" eaLnBrk="1" hangingPunct="1">
              <a:lnSpc>
                <a:spcPct val="80000"/>
              </a:lnSpc>
            </a:pPr>
            <a:r>
              <a:rPr lang="x-none" altLang="ru-RU" sz="1700" b="1" i="1">
                <a:latin typeface="Times New Roman" panose="02020603050405020304" pitchFamily="18" charset="0"/>
                <a:cs typeface="Times New Roman" panose="02020603050405020304" pitchFamily="18" charset="0"/>
              </a:rPr>
              <a:t>К.Д.Ушински</a:t>
            </a:r>
            <a:r>
              <a:rPr lang="kk-KZ" altLang="ru-RU" sz="1700" b="1" i="1">
                <a:latin typeface="Times New Roman" panose="02020603050405020304" pitchFamily="18" charset="0"/>
                <a:cs typeface="Times New Roman" panose="02020603050405020304" pitchFamily="18" charset="0"/>
              </a:rPr>
              <a:t>й </a:t>
            </a:r>
            <a:r>
              <a:rPr lang="x-none" altLang="ru-RU" sz="1700">
                <a:latin typeface="Times New Roman" panose="02020603050405020304" pitchFamily="18" charset="0"/>
                <a:cs typeface="Times New Roman" panose="02020603050405020304" pitchFamily="18" charset="0"/>
              </a:rPr>
              <a:t>(1824-1870) -</a:t>
            </a:r>
            <a:r>
              <a:rPr lang="x-none" altLang="ru-RU" sz="1700" b="1" i="1">
                <a:latin typeface="Times New Roman" panose="02020603050405020304" pitchFamily="18" charset="0"/>
                <a:cs typeface="Times New Roman" panose="02020603050405020304" pitchFamily="18" charset="0"/>
              </a:rPr>
              <a:t> </a:t>
            </a:r>
            <a:r>
              <a:rPr lang="x-none" altLang="ru-RU" sz="1700" i="1">
                <a:latin typeface="Times New Roman" panose="02020603050405020304" pitchFamily="18" charset="0"/>
                <a:cs typeface="Times New Roman" panose="02020603050405020304" pitchFamily="18" charset="0"/>
              </a:rPr>
              <a:t>Ресейдегі ғылыми педагогиканың негізін салушы.</a:t>
            </a:r>
            <a:endParaRPr lang="ru-RU" altLang="ru-RU" sz="1700">
              <a:latin typeface="Times New Roman" panose="02020603050405020304" pitchFamily="18" charset="0"/>
              <a:cs typeface="Times New Roman" panose="02020603050405020304" pitchFamily="18" charset="0"/>
            </a:endParaRPr>
          </a:p>
          <a:p>
            <a:pPr marL="7938" eaLnBrk="1" hangingPunct="1">
              <a:lnSpc>
                <a:spcPct val="80000"/>
              </a:lnSpc>
            </a:pPr>
            <a:r>
              <a:rPr lang="kk-KZ" altLang="ru-RU" sz="1700" b="1">
                <a:latin typeface="Times New Roman" panose="02020603050405020304" pitchFamily="18" charset="0"/>
                <a:cs typeface="Times New Roman" panose="02020603050405020304" pitchFamily="18" charset="0"/>
              </a:rPr>
              <a:t>Е</a:t>
            </a:r>
            <a:r>
              <a:rPr lang="x-none" altLang="ru-RU" sz="1700" b="1">
                <a:latin typeface="Times New Roman" panose="02020603050405020304" pitchFamily="18" charset="0"/>
                <a:cs typeface="Times New Roman" panose="02020603050405020304" pitchFamily="18" charset="0"/>
              </a:rPr>
              <a:t>ңбектері:</a:t>
            </a:r>
            <a:endParaRPr lang="ru-RU" altLang="ru-RU" sz="1700">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700" b="1" i="1">
                <a:latin typeface="Times New Roman" panose="02020603050405020304" pitchFamily="18" charset="0"/>
                <a:cs typeface="Times New Roman" panose="02020603050405020304" pitchFamily="18" charset="0"/>
              </a:rPr>
              <a:t>«</a:t>
            </a:r>
            <a:r>
              <a:rPr lang="x-none" altLang="ru-RU" sz="1700">
                <a:latin typeface="Times New Roman" panose="02020603050405020304" pitchFamily="18" charset="0"/>
                <a:cs typeface="Times New Roman" panose="02020603050405020304" pitchFamily="18" charset="0"/>
              </a:rPr>
              <a:t>Педагогикалық әдебиеттің пайдасы туралы</a:t>
            </a:r>
            <a:r>
              <a:rPr lang="x-none" altLang="ru-RU" sz="1700" b="1" i="1">
                <a:latin typeface="Times New Roman" panose="02020603050405020304" pitchFamily="18" charset="0"/>
                <a:cs typeface="Times New Roman" panose="02020603050405020304" pitchFamily="18" charset="0"/>
              </a:rPr>
              <a:t>»,</a:t>
            </a:r>
            <a:endParaRPr lang="ru-RU" altLang="ru-RU" sz="1700">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700">
                <a:latin typeface="Times New Roman" panose="02020603050405020304" pitchFamily="18" charset="0"/>
                <a:cs typeface="Times New Roman" panose="02020603050405020304" pitchFamily="18" charset="0"/>
              </a:rPr>
              <a:t> «Қоғамдық тәрбиенің халықтық негізі туралы» (мақала, 1857),</a:t>
            </a:r>
            <a:endParaRPr lang="ru-RU" altLang="ru-RU" sz="1700">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700">
                <a:latin typeface="Times New Roman" panose="02020603050405020304" pitchFamily="18" charset="0"/>
                <a:cs typeface="Times New Roman" panose="02020603050405020304" pitchFamily="18" charset="0"/>
              </a:rPr>
              <a:t>«Мектепті құрайтын үш нәрсе» (мақала, 1857)</a:t>
            </a:r>
            <a:endParaRPr lang="ru-RU" altLang="ru-RU" sz="1700">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700">
                <a:latin typeface="Times New Roman" panose="02020603050405020304" pitchFamily="18" charset="0"/>
                <a:cs typeface="Times New Roman" panose="02020603050405020304" pitchFamily="18" charset="0"/>
              </a:rPr>
              <a:t>Педагогикалық әдебиеттің маңызы (мақала, 1857),</a:t>
            </a:r>
            <a:endParaRPr lang="ru-RU" altLang="ru-RU" sz="1700">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700">
                <a:latin typeface="Times New Roman" panose="02020603050405020304" pitchFamily="18" charset="0"/>
                <a:cs typeface="Times New Roman" panose="02020603050405020304" pitchFamily="18" charset="0"/>
              </a:rPr>
              <a:t>«Ана тілі» (1864),</a:t>
            </a:r>
            <a:endParaRPr lang="ru-RU" altLang="ru-RU" sz="1700">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700">
                <a:latin typeface="Times New Roman" panose="02020603050405020304" pitchFamily="18" charset="0"/>
                <a:cs typeface="Times New Roman" panose="02020603050405020304" pitchFamily="18" charset="0"/>
              </a:rPr>
              <a:t>«Балалар әлемі» (1861),</a:t>
            </a:r>
            <a:endParaRPr lang="ru-RU" altLang="ru-RU" sz="1700">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700">
                <a:latin typeface="Times New Roman" panose="02020603050405020304" pitchFamily="18" charset="0"/>
                <a:cs typeface="Times New Roman" panose="02020603050405020304" pitchFamily="18" charset="0"/>
              </a:rPr>
              <a:t>«Педагогикалық антропология»  (1867) және т.б.</a:t>
            </a:r>
          </a:p>
          <a:p>
            <a:pPr marL="7938" eaLnBrk="1" hangingPunct="1">
              <a:lnSpc>
                <a:spcPct val="80000"/>
              </a:lnSpc>
            </a:pPr>
            <a:endParaRPr lang="x-none" altLang="ru-RU" sz="1700">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700" b="1" i="1">
                <a:latin typeface="Times New Roman" panose="02020603050405020304" pitchFamily="18" charset="0"/>
                <a:cs typeface="Times New Roman" panose="02020603050405020304" pitchFamily="18" charset="0"/>
              </a:rPr>
              <a:t>Негізгі идеялары</a:t>
            </a:r>
            <a:r>
              <a:rPr lang="x-none" altLang="ru-RU" sz="1700" b="1">
                <a:latin typeface="Times New Roman" panose="02020603050405020304" pitchFamily="18" charset="0"/>
                <a:cs typeface="Times New Roman" panose="02020603050405020304" pitchFamily="18" charset="0"/>
              </a:rPr>
              <a:t>:</a:t>
            </a:r>
            <a:endParaRPr lang="ru-RU" altLang="ru-RU" sz="1700" b="1">
              <a:latin typeface="Times New Roman" panose="02020603050405020304" pitchFamily="18" charset="0"/>
              <a:cs typeface="Times New Roman" panose="02020603050405020304" pitchFamily="18" charset="0"/>
            </a:endParaRPr>
          </a:p>
          <a:p>
            <a:pPr marL="7938" eaLnBrk="1" hangingPunct="1">
              <a:lnSpc>
                <a:spcPct val="80000"/>
              </a:lnSpc>
            </a:pPr>
            <a:r>
              <a:rPr lang="x-none" altLang="ru-RU" sz="1700" b="1">
                <a:latin typeface="Times New Roman" panose="02020603050405020304" pitchFamily="18" charset="0"/>
                <a:cs typeface="Times New Roman" panose="02020603050405020304" pitchFamily="18" charset="0"/>
              </a:rPr>
              <a:t>Халықтық принцип: </a:t>
            </a:r>
            <a:r>
              <a:rPr lang="x-none" altLang="ru-RU" sz="1700">
                <a:latin typeface="Times New Roman" panose="02020603050405020304" pitchFamily="18" charset="0"/>
                <a:cs typeface="Times New Roman" panose="02020603050405020304" pitchFamily="18" charset="0"/>
              </a:rPr>
              <a:t>оқыту мен тәрбиелеу жүйесінде әр халықтың өз ұлттық белгілері және шығармашылық көріністеріне деген объективтілік қажеттілік;</a:t>
            </a:r>
            <a:endParaRPr lang="ru-RU" altLang="ru-RU" sz="1700">
              <a:latin typeface="Times New Roman" panose="02020603050405020304" pitchFamily="18" charset="0"/>
              <a:cs typeface="Times New Roman" panose="02020603050405020304" pitchFamily="18" charset="0"/>
            </a:endParaRPr>
          </a:p>
          <a:p>
            <a:pPr marL="7938" eaLnBrk="1" hangingPunct="1">
              <a:lnSpc>
                <a:spcPct val="80000"/>
              </a:lnSpc>
            </a:pPr>
            <a:r>
              <a:rPr lang="ru-RU" altLang="ru-RU" sz="1700">
                <a:latin typeface="Times New Roman" panose="02020603050405020304" pitchFamily="18" charset="0"/>
                <a:cs typeface="Times New Roman" panose="02020603050405020304" pitchFamily="18" charset="0"/>
              </a:rPr>
              <a:t>Ана тіліне оқыту </a:t>
            </a:r>
            <a:r>
              <a:rPr lang="kk-KZ" altLang="ru-RU" sz="1700">
                <a:latin typeface="Times New Roman" panose="02020603050405020304" pitchFamily="18" charset="0"/>
                <a:cs typeface="Times New Roman" panose="02020603050405020304" pitchFamily="18" charset="0"/>
              </a:rPr>
              <a:t>«</a:t>
            </a:r>
            <a:r>
              <a:rPr lang="ru-RU" altLang="ru-RU" sz="1700">
                <a:latin typeface="Times New Roman" panose="02020603050405020304" pitchFamily="18" charset="0"/>
                <a:cs typeface="Times New Roman" panose="02020603050405020304" pitchFamily="18" charset="0"/>
              </a:rPr>
              <a:t>сөздің қадір-қасиетін</a:t>
            </a:r>
            <a:r>
              <a:rPr lang="kk-KZ" altLang="ru-RU" sz="1700">
                <a:latin typeface="Times New Roman" panose="02020603050405020304" pitchFamily="18" charset="0"/>
                <a:cs typeface="Times New Roman" panose="02020603050405020304" pitchFamily="18" charset="0"/>
              </a:rPr>
              <a:t>»</a:t>
            </a:r>
            <a:r>
              <a:rPr lang="ru-RU" altLang="ru-RU" sz="1700">
                <a:latin typeface="Times New Roman" panose="02020603050405020304" pitchFamily="18" charset="0"/>
                <a:cs typeface="Times New Roman" panose="02020603050405020304" pitchFamily="18" charset="0"/>
              </a:rPr>
              <a:t> дамытады, тілдің қоймасына енгізеді, </a:t>
            </a:r>
            <a:r>
              <a:rPr lang="kk-KZ" altLang="ru-RU" sz="1700">
                <a:latin typeface="Times New Roman" panose="02020603050405020304" pitchFamily="18" charset="0"/>
                <a:cs typeface="Times New Roman" panose="02020603050405020304" pitchFamily="18" charset="0"/>
              </a:rPr>
              <a:t>«</a:t>
            </a:r>
            <a:r>
              <a:rPr lang="ru-RU" altLang="ru-RU" sz="1700">
                <a:latin typeface="Times New Roman" panose="02020603050405020304" pitchFamily="18" charset="0"/>
                <a:cs typeface="Times New Roman" panose="02020603050405020304" pitchFamily="18" charset="0"/>
              </a:rPr>
              <a:t>дүниеге көзқарасты</a:t>
            </a:r>
            <a:r>
              <a:rPr lang="kk-KZ" altLang="ru-RU" sz="1700">
                <a:latin typeface="Times New Roman" panose="02020603050405020304" pitchFamily="18" charset="0"/>
                <a:cs typeface="Times New Roman" panose="02020603050405020304" pitchFamily="18" charset="0"/>
              </a:rPr>
              <a:t>»</a:t>
            </a:r>
            <a:r>
              <a:rPr lang="ru-RU" altLang="ru-RU" sz="1700">
                <a:latin typeface="Times New Roman" panose="02020603050405020304" pitchFamily="18" charset="0"/>
                <a:cs typeface="Times New Roman" panose="02020603050405020304" pitchFamily="18" charset="0"/>
              </a:rPr>
              <a:t> қалыптастырады;</a:t>
            </a:r>
          </a:p>
          <a:p>
            <a:pPr marL="7938" eaLnBrk="1" hangingPunct="1">
              <a:lnSpc>
                <a:spcPct val="80000"/>
              </a:lnSpc>
            </a:pPr>
            <a:r>
              <a:rPr lang="ru-RU" altLang="ru-RU" sz="1700">
                <a:latin typeface="Times New Roman" panose="02020603050405020304" pitchFamily="18" charset="0"/>
                <a:cs typeface="Times New Roman" panose="02020603050405020304" pitchFamily="18" charset="0"/>
              </a:rPr>
              <a:t>Еңбек туралы идея жеке тұлғаның дамуының басты факторы ретінде (</a:t>
            </a:r>
            <a:r>
              <a:rPr lang="kk-KZ" altLang="ru-RU" sz="1700">
                <a:latin typeface="Times New Roman" panose="02020603050405020304" pitchFamily="18" charset="0"/>
                <a:cs typeface="Times New Roman" panose="02020603050405020304" pitchFamily="18" charset="0"/>
              </a:rPr>
              <a:t>«</a:t>
            </a:r>
            <a:r>
              <a:rPr lang="ru-RU" altLang="ru-RU" sz="1700">
                <a:latin typeface="Times New Roman" panose="02020603050405020304" pitchFamily="18" charset="0"/>
                <a:cs typeface="Times New Roman" panose="02020603050405020304" pitchFamily="18" charset="0"/>
              </a:rPr>
              <a:t>тәрбиеленушіде еңбекке деген сүйіспеншілікті ұялату, оны еңбек етуге дағдыландыру</a:t>
            </a:r>
            <a:r>
              <a:rPr lang="kk-KZ" altLang="ru-RU" sz="1700">
                <a:latin typeface="Times New Roman" panose="02020603050405020304" pitchFamily="18" charset="0"/>
                <a:cs typeface="Times New Roman" panose="02020603050405020304" pitchFamily="18" charset="0"/>
              </a:rPr>
              <a:t>»</a:t>
            </a:r>
            <a:r>
              <a:rPr lang="ru-RU" altLang="ru-RU" sz="1700">
                <a:latin typeface="Times New Roman" panose="02020603050405020304" pitchFamily="18" charset="0"/>
                <a:cs typeface="Times New Roman" panose="02020603050405020304" pitchFamily="18" charset="0"/>
              </a:rPr>
              <a:t> қажет);</a:t>
            </a:r>
          </a:p>
          <a:p>
            <a:pPr marL="7938" eaLnBrk="1" hangingPunct="1">
              <a:lnSpc>
                <a:spcPct val="80000"/>
              </a:lnSpc>
            </a:pPr>
            <a:endParaRPr lang="ru-RU" altLang="ru-RU" sz="1500">
              <a:latin typeface="Times New Roman" panose="02020603050405020304" pitchFamily="18" charset="0"/>
              <a:cs typeface="Times New Roman" panose="02020603050405020304" pitchFamily="18" charset="0"/>
            </a:endParaRPr>
          </a:p>
          <a:p>
            <a:pPr marL="7938" eaLnBrk="1" hangingPunct="1">
              <a:lnSpc>
                <a:spcPct val="80000"/>
              </a:lnSpc>
            </a:pPr>
            <a:endParaRPr lang="ru-RU" altLang="ru-RU" sz="1900">
              <a:latin typeface="Times New Roman" panose="02020603050405020304" pitchFamily="18" charset="0"/>
              <a:cs typeface="Times New Roman" panose="02020603050405020304" pitchFamily="18" charset="0"/>
            </a:endParaRPr>
          </a:p>
        </p:txBody>
      </p:sp>
      <p:pic>
        <p:nvPicPr>
          <p:cNvPr id="28675" name="Picture 2" descr="C:\Documents and Settings\Пользователь\Рабочий стол\портреты\ист.пед\ушинский.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57188" y="714375"/>
            <a:ext cx="2428875" cy="3549650"/>
          </a:xfrm>
          <a:prstGeom prst="ellipse">
            <a:avLst/>
          </a:prstGeom>
          <a:ln w="190500" cap="rnd">
            <a:solidFill>
              <a:srgbClr val="C8C6BD"/>
            </a:solidFill>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6628" name="Прямоугольник 5"/>
          <p:cNvSpPr>
            <a:spLocks noChangeArrowheads="1"/>
          </p:cNvSpPr>
          <p:nvPr/>
        </p:nvSpPr>
        <p:spPr bwMode="auto">
          <a:xfrm rot="10800000" flipV="1">
            <a:off x="428625" y="4572000"/>
            <a:ext cx="27860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eaLnBrk="1" hangingPunct="1">
              <a:spcBef>
                <a:spcPct val="0"/>
              </a:spcBef>
              <a:buClrTx/>
              <a:buFontTx/>
              <a:buNone/>
            </a:pPr>
            <a:r>
              <a:rPr lang="x-none" altLang="ru-RU" sz="1800" b="1" i="1"/>
              <a:t>К.Д.Ушински</a:t>
            </a:r>
            <a:r>
              <a:rPr lang="kk-KZ" altLang="ru-RU" sz="1800" b="1" i="1"/>
              <a:t>й </a:t>
            </a:r>
          </a:p>
          <a:p>
            <a:pPr eaLnBrk="1" hangingPunct="1">
              <a:spcBef>
                <a:spcPct val="0"/>
              </a:spcBef>
              <a:buClrTx/>
              <a:buFontTx/>
              <a:buNone/>
            </a:pPr>
            <a:r>
              <a:rPr lang="x-none" altLang="ru-RU" sz="1800"/>
              <a:t>(1824-1870) </a:t>
            </a:r>
            <a:endParaRPr lang="ru-RU" altLang="ru-RU" sz="1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Заголовок 1"/>
          <p:cNvSpPr>
            <a:spLocks noGrp="1"/>
          </p:cNvSpPr>
          <p:nvPr>
            <p:ph idx="1"/>
          </p:nvPr>
        </p:nvSpPr>
        <p:spPr>
          <a:xfrm>
            <a:off x="395288" y="333375"/>
            <a:ext cx="8229600" cy="6858000"/>
          </a:xfrm>
        </p:spPr>
        <p:txBody>
          <a:bodyPr/>
          <a:lstStyle/>
          <a:p>
            <a:pPr eaLnBrk="1" hangingPunct="1">
              <a:defRPr/>
            </a:pPr>
            <a:endParaRPr lang="ru-RU" altLang="ru-RU" sz="1600" b="1" dirty="0"/>
          </a:p>
          <a:p>
            <a:pPr eaLnBrk="1" hangingPunct="1">
              <a:defRPr/>
            </a:pPr>
            <a:endParaRPr lang="ru-RU" altLang="ru-RU" sz="1600" b="1" dirty="0"/>
          </a:p>
          <a:p>
            <a:pPr marL="109537" indent="0" eaLnBrk="1" hangingPunct="1">
              <a:buFont typeface="Georgia" panose="02040502050405020303" pitchFamily="18" charset="0"/>
              <a:buNone/>
              <a:defRPr/>
            </a:pPr>
            <a:r>
              <a:rPr lang="kk-KZ" altLang="ru-RU" sz="1600" b="1" dirty="0"/>
              <a:t>К.Д.Ушинский идеялары (жалғасы)</a:t>
            </a:r>
            <a:endParaRPr lang="ru-RU" altLang="ru-RU" sz="1600" b="1" dirty="0"/>
          </a:p>
          <a:p>
            <a:pPr eaLnBrk="1" hangingPunct="1">
              <a:defRPr/>
            </a:pPr>
            <a:r>
              <a:rPr lang="ru-RU" altLang="ru-RU" sz="1600" b="1" dirty="0" err="1"/>
              <a:t>Тәрбие</a:t>
            </a:r>
            <a:r>
              <a:rPr lang="ru-RU" altLang="ru-RU" sz="1600" b="1" dirty="0"/>
              <a:t> </a:t>
            </a:r>
            <a:r>
              <a:rPr lang="ru-RU" altLang="ru-RU" sz="1600" b="1" dirty="0" err="1"/>
              <a:t>мақсаты</a:t>
            </a:r>
            <a:r>
              <a:rPr lang="ru-RU" altLang="ru-RU" sz="1600" b="1" dirty="0"/>
              <a:t> </a:t>
            </a:r>
            <a:r>
              <a:rPr lang="ru-RU" altLang="ru-RU" sz="1600" dirty="0"/>
              <a:t>– </a:t>
            </a:r>
            <a:r>
              <a:rPr lang="ru-RU" altLang="ru-RU" sz="1600" dirty="0" err="1"/>
              <a:t>белсенді</a:t>
            </a:r>
            <a:r>
              <a:rPr lang="ru-RU" altLang="ru-RU" sz="1600" dirty="0"/>
              <a:t> де </a:t>
            </a:r>
            <a:r>
              <a:rPr lang="ru-RU" altLang="ru-RU" sz="1600" dirty="0" err="1"/>
              <a:t>шығармашыл</a:t>
            </a:r>
            <a:r>
              <a:rPr lang="ru-RU" altLang="ru-RU" sz="1600" dirty="0"/>
              <a:t> </a:t>
            </a:r>
            <a:r>
              <a:rPr lang="ru-RU" altLang="ru-RU" sz="1600" dirty="0" err="1"/>
              <a:t>жеке</a:t>
            </a:r>
            <a:r>
              <a:rPr lang="ru-RU" altLang="ru-RU" sz="1600" dirty="0"/>
              <a:t> </a:t>
            </a:r>
            <a:r>
              <a:rPr lang="ru-RU" altLang="ru-RU" sz="1600" dirty="0" err="1"/>
              <a:t>тұлғаны</a:t>
            </a:r>
            <a:r>
              <a:rPr lang="ru-RU" altLang="ru-RU" sz="1600" dirty="0"/>
              <a:t> </a:t>
            </a:r>
            <a:r>
              <a:rPr lang="ru-RU" altLang="ru-RU" sz="1600" dirty="0" err="1"/>
              <a:t>қалыптастыру</a:t>
            </a:r>
            <a:r>
              <a:rPr lang="ru-RU" altLang="ru-RU" sz="1600" dirty="0"/>
              <a:t>, </a:t>
            </a:r>
            <a:r>
              <a:rPr lang="ru-RU" altLang="ru-RU" sz="1600" dirty="0" err="1"/>
              <a:t>адамды</a:t>
            </a:r>
            <a:r>
              <a:rPr lang="ru-RU" altLang="ru-RU" sz="1600" dirty="0"/>
              <a:t> </a:t>
            </a:r>
            <a:r>
              <a:rPr lang="ru-RU" altLang="ru-RU" sz="1600" dirty="0" err="1"/>
              <a:t>адамзат</a:t>
            </a:r>
            <a:r>
              <a:rPr lang="ru-RU" altLang="ru-RU" sz="1600" dirty="0"/>
              <a:t> </a:t>
            </a:r>
            <a:r>
              <a:rPr lang="ru-RU" altLang="ru-RU" sz="1600" dirty="0" err="1"/>
              <a:t>іс-әрекетінің</a:t>
            </a:r>
            <a:r>
              <a:rPr lang="ru-RU" altLang="ru-RU" sz="1600" dirty="0"/>
              <a:t> </a:t>
            </a:r>
            <a:r>
              <a:rPr lang="ru-RU" altLang="ru-RU" sz="1600" dirty="0" err="1"/>
              <a:t>ең</a:t>
            </a:r>
            <a:r>
              <a:rPr lang="ru-RU" altLang="ru-RU" sz="1600" dirty="0"/>
              <a:t> </a:t>
            </a:r>
            <a:r>
              <a:rPr lang="ru-RU" altLang="ru-RU" sz="1600" dirty="0" err="1"/>
              <a:t>жоғарғы</a:t>
            </a:r>
            <a:r>
              <a:rPr lang="ru-RU" altLang="ru-RU" sz="1600" dirty="0"/>
              <a:t> </a:t>
            </a:r>
            <a:r>
              <a:rPr lang="ru-RU" altLang="ru-RU" sz="1600" dirty="0" err="1"/>
              <a:t>формасы</a:t>
            </a:r>
            <a:r>
              <a:rPr lang="ru-RU" altLang="ru-RU" sz="1600" dirty="0"/>
              <a:t> </a:t>
            </a:r>
            <a:r>
              <a:rPr lang="ru-RU" altLang="ru-RU" sz="1600" dirty="0" err="1"/>
              <a:t>ретінде</a:t>
            </a:r>
            <a:r>
              <a:rPr lang="ru-RU" altLang="ru-RU" sz="1600" dirty="0"/>
              <a:t> </a:t>
            </a:r>
            <a:r>
              <a:rPr lang="ru-RU" altLang="ru-RU" sz="1600" dirty="0" err="1"/>
              <a:t>дене</a:t>
            </a:r>
            <a:r>
              <a:rPr lang="ru-RU" altLang="ru-RU" sz="1600" dirty="0"/>
              <a:t> </a:t>
            </a:r>
            <a:r>
              <a:rPr lang="ru-RU" altLang="ru-RU" sz="1600" dirty="0" err="1"/>
              <a:t>және</a:t>
            </a:r>
            <a:r>
              <a:rPr lang="ru-RU" altLang="ru-RU" sz="1600" dirty="0"/>
              <a:t> </a:t>
            </a:r>
            <a:r>
              <a:rPr lang="ru-RU" altLang="ru-RU" sz="1600" dirty="0" err="1"/>
              <a:t>ақыл</a:t>
            </a:r>
            <a:r>
              <a:rPr lang="ru-RU" altLang="ru-RU" sz="1600" dirty="0"/>
              <a:t>-ой </a:t>
            </a:r>
            <a:r>
              <a:rPr lang="ru-RU" altLang="ru-RU" sz="1600" dirty="0" err="1"/>
              <a:t>еңбегіне</a:t>
            </a:r>
            <a:r>
              <a:rPr lang="ru-RU" altLang="ru-RU" sz="1600" dirty="0"/>
              <a:t> </a:t>
            </a:r>
            <a:r>
              <a:rPr lang="ru-RU" altLang="ru-RU" sz="1600" dirty="0" err="1"/>
              <a:t>даярлау</a:t>
            </a:r>
            <a:r>
              <a:rPr lang="ru-RU" altLang="ru-RU" sz="1600" dirty="0"/>
              <a:t>;</a:t>
            </a:r>
          </a:p>
          <a:p>
            <a:pPr marL="109537" indent="0" eaLnBrk="1" hangingPunct="1">
              <a:buFont typeface="Georgia" panose="02040502050405020303" pitchFamily="18" charset="0"/>
              <a:buNone/>
              <a:defRPr/>
            </a:pPr>
            <a:r>
              <a:rPr lang="ru-RU" altLang="ru-RU" sz="1600" dirty="0" err="1"/>
              <a:t>Ғылым</a:t>
            </a:r>
            <a:r>
              <a:rPr lang="ru-RU" altLang="ru-RU" sz="1600" dirty="0"/>
              <a:t> мен </a:t>
            </a:r>
            <a:r>
              <a:rPr lang="ru-RU" altLang="ru-RU" sz="1600" dirty="0" err="1"/>
              <a:t>мектептің</a:t>
            </a:r>
            <a:r>
              <a:rPr lang="ru-RU" altLang="ru-RU" sz="1600" dirty="0"/>
              <a:t> </a:t>
            </a:r>
            <a:r>
              <a:rPr lang="ru-RU" altLang="ru-RU" sz="1600" dirty="0" err="1"/>
              <a:t>дінге</a:t>
            </a:r>
            <a:r>
              <a:rPr lang="ru-RU" altLang="ru-RU" sz="1600" dirty="0"/>
              <a:t> </a:t>
            </a:r>
            <a:r>
              <a:rPr lang="ru-RU" altLang="ru-RU" sz="1600" dirty="0" err="1"/>
              <a:t>тәуелсіздігі</a:t>
            </a:r>
            <a:r>
              <a:rPr lang="ru-RU" altLang="ru-RU" sz="1600" dirty="0"/>
              <a:t>;</a:t>
            </a:r>
          </a:p>
          <a:p>
            <a:pPr marL="109537" indent="0" eaLnBrk="1" hangingPunct="1">
              <a:buFont typeface="Georgia" panose="02040502050405020303" pitchFamily="18" charset="0"/>
              <a:buNone/>
              <a:defRPr/>
            </a:pPr>
            <a:r>
              <a:rPr lang="ru-RU" altLang="ru-RU" sz="1600" dirty="0" err="1"/>
              <a:t>Адамгершілікке</a:t>
            </a:r>
            <a:r>
              <a:rPr lang="ru-RU" altLang="ru-RU" sz="1600" dirty="0"/>
              <a:t> </a:t>
            </a:r>
            <a:r>
              <a:rPr lang="ru-RU" altLang="ru-RU" sz="1600" dirty="0" err="1"/>
              <a:t>тәрбиелеу</a:t>
            </a:r>
            <a:r>
              <a:rPr lang="ru-RU" altLang="ru-RU" sz="1600" dirty="0"/>
              <a:t> </a:t>
            </a:r>
            <a:r>
              <a:rPr lang="ru-RU" altLang="ru-RU" sz="1600" dirty="0" err="1"/>
              <a:t>мәселесінің</a:t>
            </a:r>
            <a:r>
              <a:rPr lang="ru-RU" altLang="ru-RU" sz="1600" dirty="0"/>
              <a:t> </a:t>
            </a:r>
            <a:r>
              <a:rPr lang="ru-RU" altLang="ru-RU" sz="1600" dirty="0" err="1"/>
              <a:t>қоғамдық-тарихи</a:t>
            </a:r>
            <a:r>
              <a:rPr lang="ru-RU" altLang="ru-RU" sz="1600" dirty="0"/>
              <a:t> </a:t>
            </a:r>
            <a:r>
              <a:rPr lang="ru-RU" altLang="ru-RU" sz="1600" dirty="0" err="1"/>
              <a:t>сипатта</a:t>
            </a:r>
            <a:r>
              <a:rPr lang="ru-RU" altLang="ru-RU" sz="1600" dirty="0"/>
              <a:t> </a:t>
            </a:r>
            <a:r>
              <a:rPr lang="ru-RU" altLang="ru-RU" sz="1600" dirty="0" err="1"/>
              <a:t>болуы</a:t>
            </a:r>
            <a:r>
              <a:rPr lang="ru-RU" altLang="ru-RU" sz="1600" dirty="0"/>
              <a:t>;</a:t>
            </a:r>
          </a:p>
          <a:p>
            <a:pPr marL="109537" indent="0" eaLnBrk="1" hangingPunct="1">
              <a:buFont typeface="Georgia" panose="02040502050405020303" pitchFamily="18" charset="0"/>
              <a:buNone/>
              <a:defRPr/>
            </a:pPr>
            <a:r>
              <a:rPr lang="kk-KZ" altLang="ru-RU" sz="1600" dirty="0"/>
              <a:t>Басты міндеттердің бірі шовинизмді болдырмайтын елжандылыққа тәрбиелеу, адамзаттық борышқа тәрбиелеу, авторитарлықты жою;</a:t>
            </a:r>
            <a:endParaRPr lang="ru-RU" altLang="ru-RU" sz="1600" dirty="0"/>
          </a:p>
          <a:p>
            <a:pPr marL="109537" indent="0" eaLnBrk="1" hangingPunct="1">
              <a:buFont typeface="Georgia" panose="02040502050405020303" pitchFamily="18" charset="0"/>
              <a:buNone/>
              <a:defRPr/>
            </a:pPr>
            <a:r>
              <a:rPr lang="kk-KZ" altLang="ru-RU" sz="1600" dirty="0"/>
              <a:t>Тәрбие жүйесі жағымды мысал негізінде, баланың ақылмен атқарған іс-әрекеті, оқушылармен өзара қатынас негізінде құрылады;</a:t>
            </a:r>
            <a:endParaRPr lang="ru-RU" altLang="ru-RU" sz="1600" dirty="0"/>
          </a:p>
          <a:p>
            <a:pPr marL="109537" indent="0" eaLnBrk="1" hangingPunct="1">
              <a:buFont typeface="Georgia" panose="02040502050405020303" pitchFamily="18" charset="0"/>
              <a:buNone/>
              <a:defRPr/>
            </a:pPr>
            <a:r>
              <a:rPr lang="kk-KZ" altLang="ru-RU" sz="1600" dirty="0"/>
              <a:t>Ең маңыздысы оқушыларды оқуға үйрету («балаға белгілі білімді беріп қана қоймай, онда өздігінен, мұғалімсіз, жаңа білім алуға деген тілек пен қабілетті дамыту қажет»);  Оқудың тәрбиелік сипатта болу принципі (оқыту мен тәрбиелеудің бірлігі);  Оқыту процесінде жас ерекшеліктік және психологиялық ерекшеліктерді ескеру;</a:t>
            </a:r>
            <a:endParaRPr lang="ru-RU" altLang="ru-RU" sz="1600" dirty="0"/>
          </a:p>
          <a:p>
            <a:pPr eaLnBrk="1" hangingPunct="1">
              <a:defRPr/>
            </a:pPr>
            <a:r>
              <a:rPr lang="kk-KZ" altLang="ru-RU" sz="1600" dirty="0"/>
              <a:t> Оқытудың көрнекілік пен бірізділік (нақтыдан абстрактілікке қарай)  принципін оқушы шамасына шақ негіздеу;  </a:t>
            </a:r>
            <a:endParaRPr lang="ru-RU" altLang="ru-RU" sz="1600" dirty="0"/>
          </a:p>
          <a:p>
            <a:pPr eaLnBrk="1" hangingPunct="1">
              <a:defRPr/>
            </a:pPr>
            <a:r>
              <a:rPr lang="kk-KZ" altLang="ru-RU" sz="1600" dirty="0"/>
              <a:t> Оқу процесін сапалы ұйымдастырудың басты шарты – әдістемелік шеберлікте, ал әдістемелік шеберлік әр түрлі оқыту әдістеріне байланысты.</a:t>
            </a:r>
            <a:endParaRPr lang="ru-RU" altLang="ru-RU" sz="1600" dirty="0"/>
          </a:p>
          <a:p>
            <a:pPr eaLnBrk="1" hangingPunct="1">
              <a:defRPr/>
            </a:pPr>
            <a:endParaRPr lang="ru-RU" altLang="ru-RU"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Заголовок 1"/>
          <p:cNvSpPr>
            <a:spLocks noGrp="1"/>
          </p:cNvSpPr>
          <p:nvPr>
            <p:ph idx="1"/>
          </p:nvPr>
        </p:nvSpPr>
        <p:spPr>
          <a:xfrm>
            <a:off x="395288" y="908050"/>
            <a:ext cx="8229600" cy="5840413"/>
          </a:xfrm>
        </p:spPr>
        <p:txBody>
          <a:bodyPr/>
          <a:lstStyle/>
          <a:p>
            <a:pPr marL="703263" lvl="2" indent="0" eaLnBrk="1" hangingPunct="1">
              <a:lnSpc>
                <a:spcPct val="80000"/>
              </a:lnSpc>
              <a:buFont typeface="Wingdings 2" panose="05020102010507070707" pitchFamily="18" charset="2"/>
              <a:buNone/>
              <a:defRPr/>
            </a:pPr>
            <a:r>
              <a:rPr lang="ru-RU" altLang="ru-RU" sz="1900" b="1" i="1" dirty="0">
                <a:latin typeface="Times New Roman" panose="02020603050405020304" pitchFamily="18" charset="0"/>
                <a:cs typeface="Times New Roman" panose="02020603050405020304" pitchFamily="18" charset="0"/>
              </a:rPr>
              <a:t>Н.А. Добролюбов  </a:t>
            </a:r>
            <a:r>
              <a:rPr lang="ru-RU" altLang="ru-RU" sz="1900" dirty="0">
                <a:latin typeface="Times New Roman" panose="02020603050405020304" pitchFamily="18" charset="0"/>
                <a:cs typeface="Times New Roman" panose="02020603050405020304" pitchFamily="18" charset="0"/>
              </a:rPr>
              <a:t>(1836-1861):</a:t>
            </a:r>
            <a:endParaRPr lang="ru-RU" altLang="ru-RU" sz="11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200" dirty="0">
                <a:latin typeface="Times New Roman" panose="02020603050405020304" pitchFamily="18" charset="0"/>
                <a:cs typeface="Times New Roman" panose="02020603050405020304" pitchFamily="18" charset="0"/>
              </a:rPr>
              <a:t>тәрбие идеалы – «табиғи ұмтылысты» қанағаттандыру («өйткені бәріне жақсы болуы үшін»);</a:t>
            </a:r>
            <a:endParaRPr lang="ru-RU" altLang="ru-RU" sz="14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200" dirty="0">
                <a:latin typeface="Times New Roman" panose="02020603050405020304" pitchFamily="18" charset="0"/>
                <a:cs typeface="Times New Roman" panose="02020603050405020304" pitchFamily="18" charset="0"/>
              </a:rPr>
              <a:t> ақыл-ой, дене және адамгершілік тәрбиесінің үйлестірілуі;</a:t>
            </a:r>
            <a:endParaRPr lang="ru-RU" altLang="ru-RU" sz="14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200" dirty="0">
                <a:latin typeface="Times New Roman" panose="02020603050405020304" pitchFamily="18" charset="0"/>
                <a:cs typeface="Times New Roman" panose="02020603050405020304" pitchFamily="18" charset="0"/>
              </a:rPr>
              <a:t> баланың жеке тұлғасына, оның жан-жақты дамуына деген қамқорлық, жас адамды белсенді де бақытты өмірге дайындау.</a:t>
            </a:r>
            <a:endParaRPr lang="ru-RU" altLang="ru-RU" sz="1400" dirty="0">
              <a:latin typeface="Times New Roman" panose="02020603050405020304" pitchFamily="18" charset="0"/>
              <a:cs typeface="Times New Roman" panose="02020603050405020304" pitchFamily="18" charset="0"/>
            </a:endParaRPr>
          </a:p>
          <a:p>
            <a:pPr eaLnBrk="1" hangingPunct="1">
              <a:lnSpc>
                <a:spcPct val="80000"/>
              </a:lnSpc>
              <a:buFont typeface="Georgia" panose="02040502050405020303" pitchFamily="18" charset="0"/>
              <a:buNone/>
              <a:defRPr/>
            </a:pPr>
            <a:r>
              <a:rPr lang="kk-KZ" altLang="ru-RU" sz="2200" b="1" dirty="0">
                <a:latin typeface="Times New Roman" panose="02020603050405020304" pitchFamily="18" charset="0"/>
                <a:cs typeface="Times New Roman" panose="02020603050405020304" pitchFamily="18" charset="0"/>
              </a:rPr>
              <a:t>Н.И. Пирогов </a:t>
            </a:r>
            <a:r>
              <a:rPr lang="kk-KZ" altLang="ru-RU" sz="2200" dirty="0">
                <a:latin typeface="Times New Roman" panose="02020603050405020304" pitchFamily="18" charset="0"/>
                <a:cs typeface="Times New Roman" panose="02020603050405020304" pitchFamily="18" charset="0"/>
              </a:rPr>
              <a:t>(1810-1881жж.):  </a:t>
            </a:r>
            <a:endParaRPr lang="ru-RU" altLang="ru-RU" sz="1400"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kk-KZ" altLang="ru-RU" sz="2200" dirty="0">
                <a:latin typeface="Times New Roman" panose="02020603050405020304" pitchFamily="18" charset="0"/>
                <a:cs typeface="Times New Roman" panose="02020603050405020304" pitchFamily="18" charset="0"/>
              </a:rPr>
              <a:t>«Өмір мәселелері» (1856ж.) – тәрбие мәселесіне арналған мақала.</a:t>
            </a:r>
            <a:endParaRPr lang="ru-RU" altLang="ru-RU" sz="1400"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ru-RU" altLang="ru-RU" sz="2200" i="1" dirty="0" err="1">
                <a:solidFill>
                  <a:srgbClr val="00B050"/>
                </a:solidFill>
                <a:latin typeface="Times New Roman" panose="02020603050405020304" pitchFamily="18" charset="0"/>
                <a:cs typeface="Times New Roman" panose="02020603050405020304" pitchFamily="18" charset="0"/>
              </a:rPr>
              <a:t>Негізгі</a:t>
            </a:r>
            <a:r>
              <a:rPr lang="ru-RU" altLang="ru-RU" sz="2200" i="1" dirty="0">
                <a:solidFill>
                  <a:srgbClr val="00B050"/>
                </a:solidFill>
                <a:latin typeface="Times New Roman" panose="02020603050405020304" pitchFamily="18" charset="0"/>
                <a:cs typeface="Times New Roman" panose="02020603050405020304" pitchFamily="18" charset="0"/>
              </a:rPr>
              <a:t> </a:t>
            </a:r>
            <a:r>
              <a:rPr lang="ru-RU" altLang="ru-RU" sz="2200" i="1" dirty="0" err="1">
                <a:solidFill>
                  <a:srgbClr val="00B050"/>
                </a:solidFill>
                <a:latin typeface="Times New Roman" panose="02020603050405020304" pitchFamily="18" charset="0"/>
                <a:cs typeface="Times New Roman" panose="02020603050405020304" pitchFamily="18" charset="0"/>
              </a:rPr>
              <a:t>идеялары</a:t>
            </a:r>
            <a:r>
              <a:rPr lang="ru-RU" altLang="ru-RU" sz="2200" i="1" dirty="0">
                <a:solidFill>
                  <a:srgbClr val="00B050"/>
                </a:solidFill>
                <a:latin typeface="Times New Roman" panose="02020603050405020304" pitchFamily="18" charset="0"/>
                <a:cs typeface="Times New Roman" panose="02020603050405020304" pitchFamily="18" charset="0"/>
              </a:rPr>
              <a:t>:</a:t>
            </a:r>
            <a:endParaRPr lang="ru-RU" altLang="ru-RU" sz="1400" dirty="0">
              <a:solidFill>
                <a:srgbClr val="00B050"/>
              </a:solidFill>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200" dirty="0">
                <a:latin typeface="Times New Roman" panose="02020603050405020304" pitchFamily="18" charset="0"/>
                <a:cs typeface="Times New Roman" panose="02020603050405020304" pitchFamily="18" charset="0"/>
              </a:rPr>
              <a:t>тәрбие және жалпыадами тәрбие, жалпы адамзаттық білім алу арқылы өзін-өзі тану идеясы;</a:t>
            </a:r>
            <a:endParaRPr lang="ru-RU" altLang="ru-RU" sz="14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200" dirty="0">
                <a:latin typeface="Times New Roman" panose="02020603050405020304" pitchFamily="18" charset="0"/>
                <a:cs typeface="Times New Roman" panose="02020603050405020304" pitchFamily="18" charset="0"/>
              </a:rPr>
              <a:t>жалпыадамзаттық тәрбие ұлттық тәрбие идеясымен үйлестірілген болуы қажет;</a:t>
            </a:r>
            <a:endParaRPr lang="ru-RU" altLang="ru-RU" sz="14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200" dirty="0">
                <a:latin typeface="Times New Roman" panose="02020603050405020304" pitchFamily="18" charset="0"/>
                <a:cs typeface="Times New Roman" panose="02020603050405020304" pitchFamily="18" charset="0"/>
              </a:rPr>
              <a:t>көрнекілік пен сөздің оқу-тәрбие процесіндегі бір-бірімен байланыстылығы.</a:t>
            </a:r>
            <a:endParaRPr lang="ru-RU" altLang="ru-RU" sz="1400" dirty="0">
              <a:latin typeface="Times New Roman" panose="02020603050405020304" pitchFamily="18" charset="0"/>
              <a:cs typeface="Times New Roman" panose="02020603050405020304" pitchFamily="18" charset="0"/>
            </a:endParaRPr>
          </a:p>
          <a:p>
            <a:pPr eaLnBrk="1" hangingPunct="1">
              <a:lnSpc>
                <a:spcPct val="80000"/>
              </a:lnSpc>
              <a:defRPr/>
            </a:pPr>
            <a:endParaRPr lang="ru-RU" altLang="ru-RU"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nvPr>
        </p:nvGraphicFramePr>
        <p:xfrm>
          <a:off x="395536" y="692696"/>
          <a:ext cx="8229600" cy="58404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Текст 4"/>
          <p:cNvSpPr>
            <a:spLocks noGrp="1"/>
          </p:cNvSpPr>
          <p:nvPr>
            <p:ph type="body" idx="2"/>
          </p:nvPr>
        </p:nvSpPr>
        <p:spPr>
          <a:xfrm>
            <a:off x="2857500" y="642938"/>
            <a:ext cx="5878513" cy="5984875"/>
          </a:xfrm>
        </p:spPr>
        <p:txBody>
          <a:bodyPr/>
          <a:lstStyle/>
          <a:p>
            <a:pPr marL="7938" eaLnBrk="1" hangingPunct="1">
              <a:lnSpc>
                <a:spcPct val="90000"/>
              </a:lnSpc>
            </a:pPr>
            <a:r>
              <a:rPr lang="kk-KZ" altLang="ru-RU" sz="1300" b="1" i="1"/>
              <a:t>Н.К.Крупская</a:t>
            </a:r>
            <a:r>
              <a:rPr lang="kk-KZ" altLang="ru-RU" sz="1300"/>
              <a:t> (1869 – 1939жж.)</a:t>
            </a:r>
            <a:endParaRPr lang="ru-RU" altLang="ru-RU" sz="1300"/>
          </a:p>
          <a:p>
            <a:pPr marL="7938" eaLnBrk="1" hangingPunct="1">
              <a:lnSpc>
                <a:spcPct val="90000"/>
              </a:lnSpc>
            </a:pPr>
            <a:r>
              <a:rPr lang="kk-KZ" altLang="ru-RU" sz="1300" i="1"/>
              <a:t>     Негізгі еңбектері:</a:t>
            </a:r>
            <a:endParaRPr lang="ru-RU" altLang="ru-RU" sz="1300"/>
          </a:p>
          <a:p>
            <a:pPr marL="7938" eaLnBrk="1" hangingPunct="1">
              <a:lnSpc>
                <a:spcPct val="90000"/>
              </a:lnSpc>
            </a:pPr>
            <a:r>
              <a:rPr lang="kk-KZ" altLang="ru-RU" sz="1300"/>
              <a:t>“Халық ағарту ісі және демократия” (1915ж),</a:t>
            </a:r>
            <a:endParaRPr lang="ru-RU" altLang="ru-RU" sz="1300"/>
          </a:p>
          <a:p>
            <a:pPr marL="7938" eaLnBrk="1" hangingPunct="1">
              <a:lnSpc>
                <a:spcPct val="90000"/>
              </a:lnSpc>
            </a:pPr>
            <a:r>
              <a:rPr lang="ru-RU" altLang="ru-RU" sz="1300"/>
              <a:t> </a:t>
            </a:r>
            <a:r>
              <a:rPr lang="kk-KZ" altLang="ru-RU" sz="1300"/>
              <a:t>“Еркін мектеп туралы мә</a:t>
            </a:r>
            <a:r>
              <a:rPr lang="ru-RU" altLang="ru-RU" sz="1300"/>
              <a:t>селеге”,</a:t>
            </a:r>
          </a:p>
          <a:p>
            <a:pPr marL="7938" eaLnBrk="1" hangingPunct="1">
              <a:lnSpc>
                <a:spcPct val="90000"/>
              </a:lnSpc>
            </a:pPr>
            <a:r>
              <a:rPr lang="ru-RU" altLang="ru-RU" sz="1300"/>
              <a:t> “Семья және мектеп”,</a:t>
            </a:r>
          </a:p>
          <a:p>
            <a:pPr marL="7938" eaLnBrk="1" hangingPunct="1">
              <a:lnSpc>
                <a:spcPct val="90000"/>
              </a:lnSpc>
            </a:pPr>
            <a:r>
              <a:rPr lang="ru-RU" altLang="ru-RU" sz="1300"/>
              <a:t> “Мектептегі өзін-өзі басқарушылық туралы”,</a:t>
            </a:r>
          </a:p>
          <a:p>
            <a:pPr marL="7938" eaLnBrk="1" hangingPunct="1">
              <a:lnSpc>
                <a:spcPct val="90000"/>
              </a:lnSpc>
            </a:pPr>
            <a:r>
              <a:rPr lang="kk-KZ" altLang="ru-RU" sz="1300"/>
              <a:t>«</a:t>
            </a:r>
            <a:r>
              <a:rPr lang="ru-RU" altLang="ru-RU" sz="1300"/>
              <a:t>Неміс мұғалімдерінің Берлин конгресіндегі еңбек мектебі туралы мәселе</a:t>
            </a:r>
            <a:r>
              <a:rPr lang="kk-KZ" altLang="ru-RU" sz="1300"/>
              <a:t>сі»</a:t>
            </a:r>
            <a:r>
              <a:rPr lang="ru-RU" altLang="ru-RU" sz="1300"/>
              <a:t>,</a:t>
            </a:r>
          </a:p>
          <a:p>
            <a:pPr marL="7938" eaLnBrk="1" hangingPunct="1">
              <a:lnSpc>
                <a:spcPct val="90000"/>
              </a:lnSpc>
            </a:pPr>
            <a:r>
              <a:rPr lang="ru-RU" altLang="ru-RU" sz="1300"/>
              <a:t> </a:t>
            </a:r>
            <a:r>
              <a:rPr lang="kk-KZ" altLang="ru-RU" sz="1300"/>
              <a:t>«</a:t>
            </a:r>
            <a:r>
              <a:rPr lang="ru-RU" altLang="ru-RU" sz="1300"/>
              <a:t>Ер балаларды </a:t>
            </a:r>
            <a:r>
              <a:rPr lang="kk-KZ" altLang="ru-RU" sz="1300"/>
              <a:t>«</a:t>
            </a:r>
            <a:r>
              <a:rPr lang="ru-RU" altLang="ru-RU" sz="1300"/>
              <a:t>әйелдердің ісіне</a:t>
            </a:r>
            <a:r>
              <a:rPr lang="kk-KZ" altLang="ru-RU" sz="1300"/>
              <a:t>»</a:t>
            </a:r>
            <a:r>
              <a:rPr lang="ru-RU" altLang="ru-RU" sz="1300"/>
              <a:t> үйрету қажет пе?». </a:t>
            </a:r>
          </a:p>
          <a:p>
            <a:pPr marL="7938" eaLnBrk="1" hangingPunct="1">
              <a:lnSpc>
                <a:spcPct val="90000"/>
              </a:lnSpc>
            </a:pPr>
            <a:r>
              <a:rPr lang="ru-RU" altLang="ru-RU" sz="1300" i="1"/>
              <a:t>    Негізгі идеялары:</a:t>
            </a:r>
            <a:r>
              <a:rPr lang="ru-RU" altLang="ru-RU" sz="1300"/>
              <a:t> </a:t>
            </a:r>
          </a:p>
          <a:p>
            <a:pPr marL="7938" eaLnBrk="1" hangingPunct="1">
              <a:lnSpc>
                <a:spcPct val="90000"/>
              </a:lnSpc>
            </a:pPr>
            <a:r>
              <a:rPr lang="ru-RU" altLang="ru-RU" sz="1300"/>
              <a:t>Коллективизм сезімі – адамгершілік тәрбиесінің негізі;</a:t>
            </a:r>
          </a:p>
          <a:p>
            <a:pPr marL="7938" eaLnBrk="1" hangingPunct="1">
              <a:lnSpc>
                <a:spcPct val="90000"/>
              </a:lnSpc>
            </a:pPr>
            <a:r>
              <a:rPr lang="kk-KZ" altLang="ru-RU" sz="1300"/>
              <a:t> Коллектившілдік сезімі отбасынан басталады, сондықтан коллективизмге тәрбиелеуде ата-аналардың ролі ерекше;</a:t>
            </a:r>
            <a:endParaRPr lang="ru-RU" altLang="ru-RU" sz="1300"/>
          </a:p>
          <a:p>
            <a:pPr marL="7938" eaLnBrk="1" hangingPunct="1">
              <a:lnSpc>
                <a:spcPct val="90000"/>
              </a:lnSpc>
            </a:pPr>
            <a:r>
              <a:rPr lang="kk-KZ" altLang="ru-RU" sz="1300"/>
              <a:t> Ұжымдағы балалардың қоғамдық пайдалы еңбегі дұрыс ұйымдастырылған жағдайда тәрбиенің тиімді құралы болуы қажет, жұмыстың балалардың білімі мен іскерліктеріне сәйкестігі;</a:t>
            </a:r>
            <a:endParaRPr lang="ru-RU" altLang="ru-RU" sz="1300"/>
          </a:p>
          <a:p>
            <a:pPr marL="7938" eaLnBrk="1" hangingPunct="1">
              <a:lnSpc>
                <a:spcPct val="90000"/>
              </a:lnSpc>
            </a:pPr>
            <a:r>
              <a:rPr lang="kk-KZ" altLang="ru-RU" sz="1300"/>
              <a:t>Қарапайымдылық пен кішіпейілдік қасиеттерінің жоғары бағалануы.</a:t>
            </a:r>
            <a:endParaRPr lang="ru-RU" altLang="ru-RU" sz="1300"/>
          </a:p>
          <a:p>
            <a:pPr marL="7938" eaLnBrk="1" hangingPunct="1">
              <a:lnSpc>
                <a:spcPct val="90000"/>
              </a:lnSpc>
            </a:pPr>
            <a:r>
              <a:rPr lang="kk-KZ" altLang="ru-RU" sz="1300"/>
              <a:t>«Халық ағарту ісі және демократия” атты кітапта алдыңғы қатарлы озат педагогикалық ой-пікірдің дамуына зерделі марксистік талдау берілумен қатар, ол кездегі қоғам мен мектеп бір-бірін жатырқай жатсыну, ал мұғалімдердің «кәсіби меңіреулік» (Маркс айтқандай) күйге түсу себептерін тексере зерттеп, одан құтқару жолын қарастырған;</a:t>
            </a:r>
            <a:endParaRPr lang="ru-RU" altLang="ru-RU" sz="1300"/>
          </a:p>
          <a:p>
            <a:pPr marL="7938" eaLnBrk="1" hangingPunct="1">
              <a:lnSpc>
                <a:spcPct val="90000"/>
              </a:lnSpc>
            </a:pPr>
            <a:r>
              <a:rPr lang="kk-KZ" altLang="ru-RU" sz="1300"/>
              <a:t>Еңбек және политехникалық білім беру, идеялық-саяси тәрбие мәселелерін ғылыми-теориялық негізде талдаған;</a:t>
            </a:r>
            <a:endParaRPr lang="ru-RU" altLang="ru-RU" sz="1300"/>
          </a:p>
          <a:p>
            <a:pPr marL="7938" eaLnBrk="1" hangingPunct="1">
              <a:lnSpc>
                <a:spcPct val="90000"/>
              </a:lnSpc>
            </a:pPr>
            <a:r>
              <a:rPr lang="kk-KZ" altLang="ru-RU" sz="1300"/>
              <a:t> Оқыту теориясы;</a:t>
            </a:r>
            <a:endParaRPr lang="ru-RU" altLang="ru-RU" sz="1300"/>
          </a:p>
          <a:p>
            <a:pPr marL="7938" eaLnBrk="1" hangingPunct="1">
              <a:lnSpc>
                <a:spcPct val="90000"/>
              </a:lnSpc>
            </a:pPr>
            <a:r>
              <a:rPr lang="kk-KZ" altLang="ru-RU" sz="1300"/>
              <a:t> Отбасы тәрбиесі;</a:t>
            </a:r>
            <a:endParaRPr lang="ru-RU" altLang="ru-RU" sz="1300"/>
          </a:p>
          <a:p>
            <a:pPr marL="7938" eaLnBrk="1" hangingPunct="1">
              <a:lnSpc>
                <a:spcPct val="90000"/>
              </a:lnSpc>
            </a:pPr>
            <a:r>
              <a:rPr lang="kk-KZ" altLang="ru-RU" sz="1300"/>
              <a:t> Балалардың қоғамдық ұйымдарының қоғамда алатын рөлі мен міндеттері.</a:t>
            </a:r>
            <a:endParaRPr lang="ru-RU" altLang="ru-RU" sz="1300"/>
          </a:p>
          <a:p>
            <a:pPr marL="7938" eaLnBrk="1" hangingPunct="1">
              <a:lnSpc>
                <a:spcPct val="90000"/>
              </a:lnSpc>
            </a:pPr>
            <a:endParaRPr lang="ru-RU" altLang="ru-RU" sz="1300"/>
          </a:p>
        </p:txBody>
      </p:sp>
      <p:pic>
        <p:nvPicPr>
          <p:cNvPr id="32771" name="Picture 2" descr="C:\Documents and Settings\Пользователь\Рабочий стол\портреты\ист.пед\Надежда Константиновна Крупская.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96875" y="836712"/>
            <a:ext cx="2135188" cy="3073524"/>
          </a:xfrm>
          <a:prstGeom prst="ellipse">
            <a:avLst/>
          </a:prstGeom>
          <a:ln w="190500" cap="rnd">
            <a:solidFill>
              <a:srgbClr val="C8C6BD"/>
            </a:solidFill>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30724" name="Прямоугольник 6"/>
          <p:cNvSpPr>
            <a:spLocks noChangeArrowheads="1"/>
          </p:cNvSpPr>
          <p:nvPr/>
        </p:nvSpPr>
        <p:spPr bwMode="auto">
          <a:xfrm rot="10800000" flipV="1">
            <a:off x="214313" y="4251325"/>
            <a:ext cx="25003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eaLnBrk="1" hangingPunct="1">
              <a:spcBef>
                <a:spcPct val="0"/>
              </a:spcBef>
              <a:buClrTx/>
              <a:buFontTx/>
              <a:buNone/>
            </a:pPr>
            <a:r>
              <a:rPr lang="kk-KZ" altLang="ru-RU" sz="1800" b="1" i="1"/>
              <a:t>Н.К.Крупская</a:t>
            </a:r>
            <a:r>
              <a:rPr lang="kk-KZ" altLang="ru-RU" sz="1800"/>
              <a:t> (1869 – 1939жж.)</a:t>
            </a:r>
            <a:endParaRPr lang="ru-RU" altLang="ru-RU" sz="1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1"/>
          <p:cNvSpPr>
            <a:spLocks noGrp="1"/>
          </p:cNvSpPr>
          <p:nvPr>
            <p:ph idx="1"/>
          </p:nvPr>
        </p:nvSpPr>
        <p:spPr>
          <a:xfrm>
            <a:off x="323850" y="549275"/>
            <a:ext cx="8229600" cy="5768975"/>
          </a:xfrm>
        </p:spPr>
        <p:txBody>
          <a:bodyPr/>
          <a:lstStyle/>
          <a:p>
            <a:pPr marL="109537" indent="0" eaLnBrk="1" hangingPunct="1">
              <a:lnSpc>
                <a:spcPct val="80000"/>
              </a:lnSpc>
              <a:buFont typeface="Georgia" panose="02040502050405020303" pitchFamily="18" charset="0"/>
              <a:buNone/>
              <a:defRPr/>
            </a:pPr>
            <a:r>
              <a:rPr lang="kk-KZ" altLang="ru-RU" sz="2400" b="1" i="1" dirty="0">
                <a:latin typeface="Times New Roman" panose="02020603050405020304" pitchFamily="18" charset="0"/>
                <a:cs typeface="Times New Roman" panose="02020603050405020304" pitchFamily="18" charset="0"/>
              </a:rPr>
              <a:t> С.Т. Шацкий</a:t>
            </a:r>
            <a:r>
              <a:rPr lang="kk-KZ" altLang="ru-RU" sz="2400" b="1" dirty="0">
                <a:latin typeface="Times New Roman" panose="02020603050405020304" pitchFamily="18" charset="0"/>
                <a:cs typeface="Times New Roman" panose="02020603050405020304" pitchFamily="18" charset="0"/>
              </a:rPr>
              <a:t>:</a:t>
            </a:r>
            <a:r>
              <a:rPr lang="kk-KZ" altLang="ru-RU" sz="2400" dirty="0">
                <a:latin typeface="Times New Roman" panose="02020603050405020304" pitchFamily="18" charset="0"/>
                <a:cs typeface="Times New Roman" panose="02020603050405020304" pitchFamily="18" charset="0"/>
              </a:rPr>
              <a:t> </a:t>
            </a:r>
            <a:endParaRPr lang="ru-RU" altLang="ru-RU" sz="24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400" dirty="0">
                <a:latin typeface="Times New Roman" panose="02020603050405020304" pitchFamily="18" charset="0"/>
                <a:cs typeface="Times New Roman" panose="02020603050405020304" pitchFamily="18" charset="0"/>
              </a:rPr>
              <a:t>Тәрбие әлеуметтік тапсырмаға сәйкес болуы қажет және онымен бірге жеке тұлғаның дербес ерекшеліктерін ескеру қажет;</a:t>
            </a:r>
            <a:endParaRPr lang="ru-RU" altLang="ru-RU" sz="2400" b="1" i="1"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400" dirty="0">
                <a:latin typeface="Times New Roman" panose="02020603050405020304" pitchFamily="18" charset="0"/>
                <a:cs typeface="Times New Roman" panose="02020603050405020304" pitchFamily="18" charset="0"/>
              </a:rPr>
              <a:t> ортақ мақсатқа жету үшін балалардың бойындағы іскерліктерді біріктіруге тырысуды қалыптастыру (мысалы, өзін-өзі басқару);</a:t>
            </a:r>
            <a:endParaRPr lang="ru-RU" altLang="ru-RU" sz="2400" b="1" i="1"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400" dirty="0">
                <a:latin typeface="Times New Roman" panose="02020603050405020304" pitchFamily="18" charset="0"/>
                <a:cs typeface="Times New Roman" panose="02020603050405020304" pitchFamily="18" charset="0"/>
              </a:rPr>
              <a:t> Оқыту іскерлігін меңгерген, балаға әлеуметтік жағымды әсерді қолдайтын оқытушыны даярлау;</a:t>
            </a:r>
            <a:endParaRPr lang="ru-RU" altLang="ru-RU" sz="2400" b="1" i="1"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400" dirty="0">
                <a:latin typeface="Times New Roman" panose="02020603050405020304" pitchFamily="18" charset="0"/>
                <a:cs typeface="Times New Roman" panose="02020603050405020304" pitchFamily="18" charset="0"/>
              </a:rPr>
              <a:t>Баланы қоршаған макро- және микроәлеуметтік ортаны ескеру.</a:t>
            </a:r>
            <a:endParaRPr lang="ru-RU" altLang="ru-RU" sz="2400" b="1" i="1"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kk-KZ" altLang="ru-RU" sz="2400" b="1" i="1" dirty="0">
                <a:latin typeface="Times New Roman" panose="02020603050405020304" pitchFamily="18" charset="0"/>
                <a:cs typeface="Times New Roman" panose="02020603050405020304" pitchFamily="18" charset="0"/>
              </a:rPr>
              <a:t>П.П. Блонский</a:t>
            </a:r>
            <a:r>
              <a:rPr lang="kk-KZ" altLang="ru-RU" sz="2400" i="1" dirty="0">
                <a:latin typeface="Times New Roman" panose="02020603050405020304" pitchFamily="18" charset="0"/>
                <a:cs typeface="Times New Roman" panose="02020603050405020304" pitchFamily="18" charset="0"/>
              </a:rPr>
              <a:t>:</a:t>
            </a:r>
            <a:endParaRPr lang="ru-RU" altLang="ru-RU" sz="24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400" dirty="0">
                <a:latin typeface="Times New Roman" panose="02020603050405020304" pitchFamily="18" charset="0"/>
                <a:cs typeface="Times New Roman" panose="02020603050405020304" pitchFamily="18" charset="0"/>
              </a:rPr>
              <a:t>Оқыту мен тәрбиелеу бала дамуының заңдылығы туралы білім негізінде жүзеге асырылуы тиіс;</a:t>
            </a:r>
            <a:endParaRPr lang="ru-RU" altLang="ru-RU" sz="24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400" dirty="0">
                <a:latin typeface="Times New Roman" panose="02020603050405020304" pitchFamily="18" charset="0"/>
                <a:cs typeface="Times New Roman" panose="02020603050405020304" pitchFamily="18" charset="0"/>
              </a:rPr>
              <a:t>Баланың жеке тұлғасын, оның қажеттілігі мен қызығушылығын құрметтеу,</a:t>
            </a:r>
            <a:endParaRPr lang="ru-RU" altLang="ru-RU" sz="24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400" dirty="0">
                <a:latin typeface="Times New Roman" panose="02020603050405020304" pitchFamily="18" charset="0"/>
                <a:cs typeface="Times New Roman" panose="02020603050405020304" pitchFamily="18" charset="0"/>
              </a:rPr>
              <a:t>Бала жеке тұлғасының жан-жақты дамуы (ақыл-ой, адамгершілік, эстетикалық, еңбек тәрбиесі).</a:t>
            </a:r>
            <a:endParaRPr lang="ru-RU" altLang="ru-RU" sz="2400" dirty="0">
              <a:latin typeface="Times New Roman" panose="02020603050405020304" pitchFamily="18" charset="0"/>
              <a:cs typeface="Times New Roman" panose="02020603050405020304" pitchFamily="18" charset="0"/>
            </a:endParaRPr>
          </a:p>
          <a:p>
            <a:pPr eaLnBrk="1" hangingPunct="1">
              <a:lnSpc>
                <a:spcPct val="80000"/>
              </a:lnSpc>
              <a:defRPr/>
            </a:pPr>
            <a:endParaRPr lang="ru-RU" altLang="ru-RU"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Текст 5"/>
          <p:cNvSpPr>
            <a:spLocks noGrp="1"/>
          </p:cNvSpPr>
          <p:nvPr>
            <p:ph type="body" idx="2"/>
          </p:nvPr>
        </p:nvSpPr>
        <p:spPr>
          <a:xfrm>
            <a:off x="3027363" y="404813"/>
            <a:ext cx="5857875" cy="6286500"/>
          </a:xfrm>
        </p:spPr>
        <p:txBody>
          <a:bodyPr/>
          <a:lstStyle/>
          <a:p>
            <a:pPr marL="7938" eaLnBrk="1" hangingPunct="1"/>
            <a:r>
              <a:rPr lang="kk-KZ" altLang="ru-RU" sz="1600" b="1" i="1">
                <a:latin typeface="Times New Roman" panose="02020603050405020304" pitchFamily="18" charset="0"/>
                <a:cs typeface="Times New Roman" panose="02020603050405020304" pitchFamily="18" charset="0"/>
              </a:rPr>
              <a:t> </a:t>
            </a:r>
            <a:endParaRPr lang="ru-RU" altLang="ru-RU" sz="1600">
              <a:latin typeface="Times New Roman" panose="02020603050405020304" pitchFamily="18" charset="0"/>
              <a:cs typeface="Times New Roman" panose="02020603050405020304" pitchFamily="18" charset="0"/>
            </a:endParaRPr>
          </a:p>
          <a:p>
            <a:pPr marL="7938" eaLnBrk="1" hangingPunct="1"/>
            <a:r>
              <a:rPr lang="kk-KZ" altLang="ru-RU" sz="2400" b="1" i="1">
                <a:solidFill>
                  <a:srgbClr val="FF0000"/>
                </a:solidFill>
                <a:latin typeface="Times New Roman" panose="02020603050405020304" pitchFamily="18" charset="0"/>
                <a:cs typeface="Times New Roman" panose="02020603050405020304" pitchFamily="18" charset="0"/>
              </a:rPr>
              <a:t>Негізгі еңбектері: </a:t>
            </a:r>
            <a:endParaRPr lang="ru-RU" altLang="ru-RU" sz="2400" b="1" i="1">
              <a:solidFill>
                <a:srgbClr val="FF0000"/>
              </a:solidFill>
              <a:latin typeface="Times New Roman" panose="02020603050405020304" pitchFamily="18" charset="0"/>
              <a:cs typeface="Times New Roman" panose="02020603050405020304" pitchFamily="18" charset="0"/>
            </a:endParaRPr>
          </a:p>
          <a:p>
            <a:pPr marL="7938" eaLnBrk="1" hangingPunct="1"/>
            <a:r>
              <a:rPr lang="kk-KZ" altLang="ru-RU" sz="1600">
                <a:latin typeface="Times New Roman" panose="02020603050405020304" pitchFamily="18" charset="0"/>
                <a:cs typeface="Times New Roman" panose="02020603050405020304" pitchFamily="18" charset="0"/>
              </a:rPr>
              <a:t>«Ұстаздық дастан» немесе Педагогикалық поэма,</a:t>
            </a:r>
            <a:endParaRPr lang="ru-RU" altLang="ru-RU" sz="1600">
              <a:latin typeface="Times New Roman" panose="02020603050405020304" pitchFamily="18" charset="0"/>
              <a:cs typeface="Times New Roman" panose="02020603050405020304" pitchFamily="18" charset="0"/>
            </a:endParaRPr>
          </a:p>
          <a:p>
            <a:pPr marL="7938" eaLnBrk="1" hangingPunct="1"/>
            <a:r>
              <a:rPr lang="kk-KZ" altLang="ru-RU" sz="1600">
                <a:latin typeface="Times New Roman" panose="02020603050405020304" pitchFamily="18" charset="0"/>
                <a:cs typeface="Times New Roman" panose="02020603050405020304" pitchFamily="18" charset="0"/>
              </a:rPr>
              <a:t> «Мұнара үстіндегі тулар»,</a:t>
            </a:r>
            <a:endParaRPr lang="ru-RU" altLang="ru-RU" sz="1600">
              <a:latin typeface="Times New Roman" panose="02020603050405020304" pitchFamily="18" charset="0"/>
              <a:cs typeface="Times New Roman" panose="02020603050405020304" pitchFamily="18" charset="0"/>
            </a:endParaRPr>
          </a:p>
          <a:p>
            <a:pPr marL="7938" eaLnBrk="1" hangingPunct="1"/>
            <a:r>
              <a:rPr lang="kk-KZ" altLang="ru-RU" sz="1600">
                <a:latin typeface="Times New Roman" panose="02020603050405020304" pitchFamily="18" charset="0"/>
                <a:cs typeface="Times New Roman" panose="02020603050405020304" pitchFamily="18" charset="0"/>
              </a:rPr>
              <a:t> «Ата-аналар кітабы»,</a:t>
            </a:r>
            <a:endParaRPr lang="ru-RU" altLang="ru-RU" sz="1600">
              <a:latin typeface="Times New Roman" panose="02020603050405020304" pitchFamily="18" charset="0"/>
              <a:cs typeface="Times New Roman" panose="02020603050405020304" pitchFamily="18" charset="0"/>
            </a:endParaRPr>
          </a:p>
          <a:p>
            <a:pPr marL="7938" eaLnBrk="1" hangingPunct="1"/>
            <a:r>
              <a:rPr lang="kk-KZ" altLang="ru-RU" sz="1600">
                <a:latin typeface="Times New Roman" panose="02020603050405020304" pitchFamily="18" charset="0"/>
                <a:cs typeface="Times New Roman" panose="02020603050405020304" pitchFamily="18" charset="0"/>
              </a:rPr>
              <a:t> «Балаларды тәрбиелеу туралы лекциялар»  </a:t>
            </a:r>
            <a:endParaRPr lang="ru-RU" altLang="ru-RU" sz="1600">
              <a:latin typeface="Times New Roman" panose="02020603050405020304" pitchFamily="18" charset="0"/>
              <a:cs typeface="Times New Roman" panose="02020603050405020304" pitchFamily="18" charset="0"/>
            </a:endParaRPr>
          </a:p>
          <a:p>
            <a:pPr marL="7938" eaLnBrk="1" hangingPunct="1"/>
            <a:r>
              <a:rPr lang="kk-KZ" altLang="ru-RU" sz="1600">
                <a:latin typeface="Times New Roman" panose="02020603050405020304" pitchFamily="18" charset="0"/>
                <a:cs typeface="Times New Roman" panose="02020603050405020304" pitchFamily="18" charset="0"/>
              </a:rPr>
              <a:t>«Тәрбие жұмысын ұйымдастыру әдістемесі»</a:t>
            </a:r>
            <a:endParaRPr lang="ru-RU" altLang="ru-RU" sz="1600">
              <a:latin typeface="Times New Roman" panose="02020603050405020304" pitchFamily="18" charset="0"/>
              <a:cs typeface="Times New Roman" panose="02020603050405020304" pitchFamily="18" charset="0"/>
            </a:endParaRPr>
          </a:p>
          <a:p>
            <a:pPr marL="7938" eaLnBrk="1" hangingPunct="1"/>
            <a:r>
              <a:rPr lang="kk-KZ" altLang="ru-RU" sz="1600">
                <a:latin typeface="Times New Roman" panose="02020603050405020304" pitchFamily="18" charset="0"/>
                <a:cs typeface="Times New Roman" panose="02020603050405020304" pitchFamily="18" charset="0"/>
              </a:rPr>
              <a:t>«Кеңестік мектеп тәрбиесінің мәселелері» және т.б.</a:t>
            </a:r>
          </a:p>
          <a:p>
            <a:pPr marL="7938" eaLnBrk="1" hangingPunct="1"/>
            <a:r>
              <a:rPr lang="ru-RU" altLang="ru-RU" sz="1600" b="1" i="1">
                <a:latin typeface="Times New Roman" panose="02020603050405020304" pitchFamily="18" charset="0"/>
                <a:cs typeface="Times New Roman" panose="02020603050405020304" pitchFamily="18" charset="0"/>
              </a:rPr>
              <a:t>А.С.Макаренконың негізгі идеялары</a:t>
            </a:r>
            <a:r>
              <a:rPr lang="ru-RU" altLang="ru-RU" sz="1600" b="1">
                <a:latin typeface="Times New Roman" panose="02020603050405020304" pitchFamily="18" charset="0"/>
                <a:cs typeface="Times New Roman" panose="02020603050405020304" pitchFamily="18" charset="0"/>
              </a:rPr>
              <a:t>:</a:t>
            </a:r>
          </a:p>
          <a:p>
            <a:pPr marL="7938" eaLnBrk="1" hangingPunct="1"/>
            <a:r>
              <a:rPr lang="kk-KZ" altLang="ru-RU" sz="1600">
                <a:latin typeface="Times New Roman" panose="02020603050405020304" pitchFamily="18" charset="0"/>
                <a:cs typeface="Times New Roman" panose="02020603050405020304" pitchFamily="18" charset="0"/>
              </a:rPr>
              <a:t>тәрбиенің мақсаттары мен міндеттері, әдістері, негізгі принциптері қарастырылған;</a:t>
            </a:r>
            <a:endParaRPr lang="ru-RU" altLang="ru-RU" sz="1600">
              <a:latin typeface="Times New Roman" panose="02020603050405020304" pitchFamily="18" charset="0"/>
              <a:cs typeface="Times New Roman" panose="02020603050405020304" pitchFamily="18" charset="0"/>
            </a:endParaRPr>
          </a:p>
          <a:p>
            <a:pPr marL="7938" eaLnBrk="1" hangingPunct="1"/>
            <a:r>
              <a:rPr lang="kk-KZ" altLang="ru-RU" sz="1600">
                <a:latin typeface="Times New Roman" panose="02020603050405020304" pitchFamily="18" charset="0"/>
                <a:cs typeface="Times New Roman" panose="02020603050405020304" pitchFamily="18" charset="0"/>
              </a:rPr>
              <a:t>тәрбиелеушы ұжым теориясы педагогикалық процестің формасы ретінде; </a:t>
            </a:r>
            <a:endParaRPr lang="ru-RU" altLang="ru-RU" sz="1600">
              <a:latin typeface="Times New Roman" panose="02020603050405020304" pitchFamily="18" charset="0"/>
              <a:cs typeface="Times New Roman" panose="02020603050405020304" pitchFamily="18" charset="0"/>
            </a:endParaRPr>
          </a:p>
          <a:p>
            <a:pPr marL="7938" eaLnBrk="1" hangingPunct="1"/>
            <a:r>
              <a:rPr lang="kk-KZ" altLang="ru-RU" sz="1600">
                <a:latin typeface="Times New Roman" panose="02020603050405020304" pitchFamily="18" charset="0"/>
                <a:cs typeface="Times New Roman" panose="02020603050405020304" pitchFamily="18" charset="0"/>
              </a:rPr>
              <a:t>ұжымды сипаттайтын негізгі ерекшеліктерді анықтауы, олар: айқын түрде мақсатқа талпынушылық, коллективтің барлық мүщелерінің іс-әрекет жасауы, бірлігі, коллектив мүшелерінің өз арасында міндеттерін анықтауы, бұл міндеттерін әрқайсысының ұқыпты орындауы; қатаң түрде орнатылған тәртіптің болуы, оны коллектив мүшелерінің сөзсіз орындауы; өз мүшелері үшін коллективтің жеке адамдарының бүкіл коллектив алдындағы жауапкершілігі, өзара көмек, өзара бақылау, жолдастық сезім; өзара бағына білу;</a:t>
            </a:r>
            <a:endParaRPr lang="ru-RU" altLang="ru-RU" sz="1600">
              <a:latin typeface="Times New Roman" panose="02020603050405020304" pitchFamily="18" charset="0"/>
              <a:cs typeface="Times New Roman" panose="02020603050405020304" pitchFamily="18" charset="0"/>
            </a:endParaRPr>
          </a:p>
          <a:p>
            <a:pPr marL="7938" eaLnBrk="1" hangingPunct="1"/>
            <a:endParaRPr lang="ru-RU" altLang="ru-RU" sz="1600">
              <a:latin typeface="Times New Roman" panose="02020603050405020304" pitchFamily="18" charset="0"/>
              <a:cs typeface="Times New Roman" panose="02020603050405020304" pitchFamily="18" charset="0"/>
            </a:endParaRPr>
          </a:p>
          <a:p>
            <a:pPr marL="7938" eaLnBrk="1" hangingPunct="1"/>
            <a:endParaRPr lang="ru-RU" altLang="ru-RU">
              <a:latin typeface="Times New Roman" panose="02020603050405020304" pitchFamily="18" charset="0"/>
              <a:cs typeface="Times New Roman" panose="02020603050405020304" pitchFamily="18" charset="0"/>
            </a:endParaRPr>
          </a:p>
        </p:txBody>
      </p:sp>
      <p:pic>
        <p:nvPicPr>
          <p:cNvPr id="36867" name="Picture 2" descr="C:\Documents and Settings\Пользователь\Рабочий стол\портреты\ист.пед\Анто́н Семёнович Мака́ренко.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0378" y="764704"/>
            <a:ext cx="3008313" cy="3640137"/>
          </a:xfrm>
          <a:prstGeom prst="ellipse">
            <a:avLst/>
          </a:prstGeom>
          <a:ln w="190500" cap="rnd">
            <a:solidFill>
              <a:srgbClr val="C8C6BD"/>
            </a:solidFill>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32772" name="Прямоугольник 7"/>
          <p:cNvSpPr>
            <a:spLocks noChangeArrowheads="1"/>
          </p:cNvSpPr>
          <p:nvPr/>
        </p:nvSpPr>
        <p:spPr bwMode="auto">
          <a:xfrm>
            <a:off x="539750" y="4629150"/>
            <a:ext cx="2286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938">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eaLnBrk="1" hangingPunct="1">
              <a:buFontTx/>
              <a:buNone/>
            </a:pPr>
            <a:r>
              <a:rPr lang="kk-KZ" altLang="ru-RU" sz="1600" b="1" i="1">
                <a:solidFill>
                  <a:srgbClr val="000000"/>
                </a:solidFill>
              </a:rPr>
              <a:t>А.С. Макаренко (</a:t>
            </a:r>
            <a:r>
              <a:rPr lang="kk-KZ" altLang="ru-RU" sz="1600">
                <a:solidFill>
                  <a:srgbClr val="000000"/>
                </a:solidFill>
              </a:rPr>
              <a:t>1888-1939жж.</a:t>
            </a:r>
            <a:r>
              <a:rPr lang="kk-KZ" altLang="ru-RU" sz="1600" b="1" i="1">
                <a:solidFill>
                  <a:srgbClr val="000000"/>
                </a:solidFill>
              </a:rPr>
              <a:t>) </a:t>
            </a:r>
            <a:endParaRPr lang="ru-RU" altLang="ru-RU" sz="16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idx="1"/>
          </p:nvPr>
        </p:nvSpPr>
        <p:spPr>
          <a:xfrm>
            <a:off x="457200" y="214313"/>
            <a:ext cx="8229600" cy="6357937"/>
          </a:xfrm>
        </p:spPr>
        <p:txBody>
          <a:bodyPr/>
          <a:lstStyle/>
          <a:p>
            <a:pPr eaLnBrk="1" hangingPunct="1">
              <a:lnSpc>
                <a:spcPct val="80000"/>
              </a:lnSpc>
              <a:buFont typeface="Georgia" panose="02040502050405020303" pitchFamily="18" charset="0"/>
              <a:buNone/>
              <a:defRPr/>
            </a:pPr>
            <a:endParaRPr lang="kk-KZ" altLang="ru-RU" sz="1500" i="1"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kk-KZ" altLang="ru-RU" sz="1500" i="1" dirty="0">
                <a:latin typeface="Times New Roman" panose="02020603050405020304" pitchFamily="18" charset="0"/>
                <a:cs typeface="Times New Roman" panose="02020603050405020304" pitchFamily="18" charset="0"/>
              </a:rPr>
              <a:t>Тәрбие туралы мәселелер</a:t>
            </a:r>
            <a:r>
              <a:rPr lang="kk-KZ" altLang="ru-RU" sz="1500" dirty="0">
                <a:latin typeface="Times New Roman" panose="02020603050405020304" pitchFamily="18" charset="0"/>
                <a:cs typeface="Times New Roman" panose="02020603050405020304" pitchFamily="18" charset="0"/>
              </a:rPr>
              <a:t> Ежелгі Рим философтары мен шешендерінің де еңбектерінде орын алған. Қызықты педагогикалық ойларды Лукреций Кар (б.з.д. 99-55 жж.шамасында), М.Ф.Квинтилиан (б.з.д.42-118жж.) және т.б. айтқан.</a:t>
            </a:r>
            <a:endParaRPr lang="ru-RU" altLang="ru-RU" sz="15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1500" i="1" dirty="0">
                <a:latin typeface="Times New Roman" panose="02020603050405020304" pitchFamily="18" charset="0"/>
                <a:cs typeface="Times New Roman" panose="02020603050405020304" pitchFamily="18" charset="0"/>
              </a:rPr>
              <a:t>Марк Фабий Квинтилиан</a:t>
            </a:r>
            <a:r>
              <a:rPr lang="kk-KZ" altLang="ru-RU" sz="1500" dirty="0">
                <a:latin typeface="Times New Roman" panose="02020603050405020304" pitchFamily="18" charset="0"/>
                <a:cs typeface="Times New Roman" panose="02020603050405020304" pitchFamily="18" charset="0"/>
              </a:rPr>
              <a:t> (римдік) алғашқы кәсіптенген педагог болып табылады. Ол </a:t>
            </a:r>
            <a:r>
              <a:rPr lang="kk-KZ" altLang="ru-RU" sz="1500" b="1" dirty="0">
                <a:latin typeface="Times New Roman" panose="02020603050405020304" pitchFamily="18" charset="0"/>
                <a:cs typeface="Times New Roman" panose="02020603050405020304" pitchFamily="18" charset="0"/>
              </a:rPr>
              <a:t>гармонияға </a:t>
            </a:r>
            <a:r>
              <a:rPr lang="kk-KZ" altLang="ru-RU" sz="1500" dirty="0">
                <a:latin typeface="Times New Roman" panose="02020603050405020304" pitchFamily="18" charset="0"/>
                <a:cs typeface="Times New Roman" panose="02020603050405020304" pitchFamily="18" charset="0"/>
              </a:rPr>
              <a:t>дұрыс ұйымдастырылған оқыту арқылы жетуге болады деген. Мұнда ол балалардың жалпыгуманитарлық дамуына басты назар аударған. Белгілі «Наставление в ораторском искусстве» атты еңбектің авторы. Шешендік өнерге арналған қоғамдық қызметке даярланушы жастар білім алған алғашқы қоғамдық мектеп ашқан. </a:t>
            </a:r>
            <a:endParaRPr lang="ru-RU" altLang="ru-RU" sz="15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1500" b="1" i="1" dirty="0">
                <a:latin typeface="Times New Roman" panose="02020603050405020304" pitchFamily="18" charset="0"/>
                <a:cs typeface="Times New Roman" panose="02020603050405020304" pitchFamily="18" charset="0"/>
              </a:rPr>
              <a:t>Квинтилиан алғаш рет мұғалімнің тұлғасына талап қойған:</a:t>
            </a:r>
            <a:endParaRPr lang="ru-RU" altLang="ru-RU" sz="1500" b="1" i="1"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kk-KZ" altLang="ru-RU" sz="1500" dirty="0">
                <a:latin typeface="Times New Roman" panose="02020603050405020304" pitchFamily="18" charset="0"/>
                <a:cs typeface="Times New Roman" panose="02020603050405020304" pitchFamily="18" charset="0"/>
              </a:rPr>
              <a:t>          Білімді жетілдіру;</a:t>
            </a:r>
            <a:endParaRPr lang="ru-RU" altLang="ru-RU" sz="1500"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kk-KZ" altLang="ru-RU" sz="1500" dirty="0">
                <a:latin typeface="Times New Roman" panose="02020603050405020304" pitchFamily="18" charset="0"/>
                <a:cs typeface="Times New Roman" panose="02020603050405020304" pitchFamily="18" charset="0"/>
              </a:rPr>
              <a:t>          Балаларға деген сүйіспеншілік;</a:t>
            </a:r>
            <a:endParaRPr lang="ru-RU" altLang="ru-RU" sz="1500"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kk-KZ" altLang="ru-RU" sz="1500" dirty="0">
                <a:latin typeface="Times New Roman" panose="02020603050405020304" pitchFamily="18" charset="0"/>
                <a:cs typeface="Times New Roman" panose="02020603050405020304" pitchFamily="18" charset="0"/>
              </a:rPr>
              <a:t>          Олардың жеке тұлғасына деген құрмет;</a:t>
            </a:r>
            <a:endParaRPr lang="ru-RU" altLang="ru-RU" sz="1500"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kk-KZ" altLang="ru-RU" sz="1500" dirty="0">
                <a:latin typeface="Times New Roman" panose="02020603050405020304" pitchFamily="18" charset="0"/>
                <a:cs typeface="Times New Roman" panose="02020603050405020304" pitchFamily="18" charset="0"/>
              </a:rPr>
              <a:t>          Әрбір оқушыда мұғалімге деген сүйіспеншілік пен сенім қалыптасатындай етіп іс-әрекетті ұйымдастырудың қажеттігі. </a:t>
            </a:r>
            <a:endParaRPr lang="ru-RU" altLang="ru-RU" sz="15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1500" b="1" dirty="0">
                <a:latin typeface="Times New Roman" panose="02020603050405020304" pitchFamily="18" charset="0"/>
                <a:cs typeface="Times New Roman" panose="02020603050405020304" pitchFamily="18" charset="0"/>
              </a:rPr>
              <a:t>Орта ғасырларда тәрбие мәселелері құдайға құлшылық етуші философтар еңбектерінде діни тұрғыда қарастырылды.</a:t>
            </a:r>
            <a:endParaRPr lang="ru-RU" altLang="ru-RU" sz="1500" b="1"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kk-KZ" altLang="ru-RU" sz="1500" b="1" dirty="0">
                <a:latin typeface="Times New Roman" panose="02020603050405020304" pitchFamily="18" charset="0"/>
                <a:cs typeface="Times New Roman" panose="02020603050405020304" pitchFamily="18" charset="0"/>
              </a:rPr>
              <a:t>Қайта өрлеу дәуірінде (XIV-XVI ғғ.) педагогикалық ойлар одан ары өрбіді</a:t>
            </a:r>
            <a:r>
              <a:rPr lang="kk-KZ" altLang="ru-RU" sz="1500" dirty="0">
                <a:latin typeface="Times New Roman" panose="02020603050405020304" pitchFamily="18" charset="0"/>
                <a:cs typeface="Times New Roman" panose="02020603050405020304" pitchFamily="18" charset="0"/>
              </a:rPr>
              <a:t>.Осы дәуірдің ерекше өкілдері итальяндық гуманист Витторио да Фельтре (1378-1446), испандық философ және педагог Хуан Вивес (1442-1540), нидерландық ойшыл Эразм Роттердамскийлер (1465-1536). Олар жаттанды оқуды сынады, балаларға гуманды қарым-қатынас жасау керектігін және оларды басып-жаншудан құтқару қажеттігін атап өтті.</a:t>
            </a:r>
            <a:endParaRPr lang="ru-RU" altLang="ru-RU" sz="1500" dirty="0">
              <a:latin typeface="Times New Roman" panose="02020603050405020304" pitchFamily="18" charset="0"/>
              <a:cs typeface="Times New Roman" panose="02020603050405020304" pitchFamily="18" charset="0"/>
            </a:endParaRPr>
          </a:p>
          <a:p>
            <a:pPr marL="109537" indent="0" eaLnBrk="1" hangingPunct="1">
              <a:lnSpc>
                <a:spcPct val="80000"/>
              </a:lnSpc>
              <a:buFont typeface="Georgia" panose="02040502050405020303" pitchFamily="18" charset="0"/>
              <a:buNone/>
              <a:defRPr/>
            </a:pPr>
            <a:r>
              <a:rPr lang="kk-KZ" altLang="ru-RU" sz="1500" dirty="0">
                <a:latin typeface="Times New Roman" panose="02020603050405020304" pitchFamily="18" charset="0"/>
                <a:cs typeface="Times New Roman" panose="02020603050405020304" pitchFamily="18" charset="0"/>
              </a:rPr>
              <a:t>Тәрбие туралы теорияның қарқынды дамуына қарамай педагогика көп жылдар бойы философия ілімінің қарапайым бір тармағы ретінде дамып келді. Тек </a:t>
            </a:r>
            <a:r>
              <a:rPr lang="kk-KZ" altLang="ru-RU" sz="1500" b="1" dirty="0">
                <a:latin typeface="Times New Roman" panose="02020603050405020304" pitchFamily="18" charset="0"/>
                <a:cs typeface="Times New Roman" panose="02020603050405020304" pitchFamily="18" charset="0"/>
              </a:rPr>
              <a:t>XVII</a:t>
            </a:r>
            <a:r>
              <a:rPr lang="kk-KZ" altLang="ru-RU" sz="1500" dirty="0">
                <a:latin typeface="Times New Roman" panose="02020603050405020304" pitchFamily="18" charset="0"/>
                <a:cs typeface="Times New Roman" panose="02020603050405020304" pitchFamily="18" charset="0"/>
              </a:rPr>
              <a:t> ғасырдың басында ғана философиялық білім жүйесінен дербес ғылым ретінде танылды. Педагогиканың жеке ғылым ретінде бөлініп шығуын көптеген ғалымдар ұлы чех педагогы Ян Амос Коменский (1592-1670) есімімен байланыстырады. Оның қалыптастырған принциптері, әдістері, балалармен оқу процесін ұйымдастыру формалары, адамгершілік тәрбиесі ғылыми-педагогикалық ғылымның бөлінбейтін бөлшегіне айналған.</a:t>
            </a:r>
            <a:endParaRPr lang="ru-RU" altLang="ru-RU" sz="1500" dirty="0">
              <a:latin typeface="Times New Roman" panose="02020603050405020304" pitchFamily="18" charset="0"/>
              <a:cs typeface="Times New Roman" panose="02020603050405020304" pitchFamily="18" charset="0"/>
            </a:endParaRPr>
          </a:p>
          <a:p>
            <a:pPr eaLnBrk="1" hangingPunct="1">
              <a:lnSpc>
                <a:spcPct val="80000"/>
              </a:lnSpc>
              <a:defRPr/>
            </a:pPr>
            <a:endParaRPr lang="ru-RU" altLang="ru-RU" sz="15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Заголовок 1"/>
          <p:cNvSpPr>
            <a:spLocks noGrp="1"/>
          </p:cNvSpPr>
          <p:nvPr>
            <p:ph idx="1"/>
          </p:nvPr>
        </p:nvSpPr>
        <p:spPr>
          <a:xfrm>
            <a:off x="457200" y="214313"/>
            <a:ext cx="8229600" cy="5911850"/>
          </a:xfrm>
        </p:spPr>
        <p:txBody>
          <a:bodyPr/>
          <a:lstStyle/>
          <a:p>
            <a:pPr marL="109537" indent="0" eaLnBrk="1" hangingPunct="1">
              <a:lnSpc>
                <a:spcPct val="80000"/>
              </a:lnSpc>
              <a:buFont typeface="Georgia" panose="02040502050405020303" pitchFamily="18" charset="0"/>
              <a:buNone/>
              <a:defRPr/>
            </a:pPr>
            <a:r>
              <a:rPr lang="kk-KZ" altLang="ru-RU" sz="2000" b="1" i="1" dirty="0"/>
              <a:t>  </a:t>
            </a:r>
          </a:p>
          <a:p>
            <a:pPr eaLnBrk="1" hangingPunct="1">
              <a:lnSpc>
                <a:spcPct val="80000"/>
              </a:lnSpc>
              <a:defRPr/>
            </a:pPr>
            <a:endParaRPr lang="kk-KZ" altLang="ru-RU" sz="2000" b="1" i="1" dirty="0"/>
          </a:p>
          <a:p>
            <a:pPr eaLnBrk="1" hangingPunct="1">
              <a:lnSpc>
                <a:spcPct val="80000"/>
              </a:lnSpc>
              <a:buFont typeface="Georgia" panose="02040502050405020303" pitchFamily="18" charset="0"/>
              <a:buNone/>
              <a:defRPr/>
            </a:pPr>
            <a:r>
              <a:rPr lang="kk-KZ" altLang="ru-RU" sz="2000" b="1" i="1" dirty="0"/>
              <a:t>В.А.Сухомлинский (1918-1970жж.):</a:t>
            </a:r>
            <a:endParaRPr lang="ru-RU" altLang="ru-RU" sz="2000" dirty="0"/>
          </a:p>
          <a:p>
            <a:pPr eaLnBrk="1" hangingPunct="1">
              <a:lnSpc>
                <a:spcPct val="80000"/>
              </a:lnSpc>
              <a:defRPr/>
            </a:pPr>
            <a:r>
              <a:rPr lang="kk-KZ" altLang="ru-RU" sz="2000" b="1" i="1" dirty="0"/>
              <a:t>Негізгі еңбектері:</a:t>
            </a:r>
            <a:endParaRPr lang="ru-RU" altLang="ru-RU" sz="2000" dirty="0"/>
          </a:p>
          <a:p>
            <a:pPr eaLnBrk="1" hangingPunct="1">
              <a:lnSpc>
                <a:spcPct val="80000"/>
              </a:lnSpc>
              <a:defRPr/>
            </a:pPr>
            <a:r>
              <a:rPr lang="kk-KZ" altLang="ru-RU" sz="2000" dirty="0"/>
              <a:t>«Балаға жүрек жылуы» </a:t>
            </a:r>
            <a:endParaRPr lang="ru-RU" altLang="ru-RU" sz="2000" dirty="0"/>
          </a:p>
          <a:p>
            <a:pPr eaLnBrk="1" hangingPunct="1">
              <a:lnSpc>
                <a:spcPct val="80000"/>
              </a:lnSpc>
              <a:defRPr/>
            </a:pPr>
            <a:r>
              <a:rPr lang="x-none" altLang="ru-RU" sz="2000" dirty="0"/>
              <a:t> «Павлыш орта </a:t>
            </a:r>
            <a:r>
              <a:rPr lang="x-none" altLang="ru-RU" sz="2000" dirty="0" err="1"/>
              <a:t>мектебі</a:t>
            </a:r>
            <a:r>
              <a:rPr lang="x-none" altLang="ru-RU" sz="2000" dirty="0"/>
              <a:t>»</a:t>
            </a:r>
            <a:endParaRPr lang="ru-RU" altLang="ru-RU" sz="2000" dirty="0"/>
          </a:p>
          <a:p>
            <a:pPr eaLnBrk="1" hangingPunct="1">
              <a:lnSpc>
                <a:spcPct val="80000"/>
              </a:lnSpc>
              <a:defRPr/>
            </a:pPr>
            <a:r>
              <a:rPr lang="x-none" altLang="ru-RU" sz="2000" dirty="0"/>
              <a:t>«</a:t>
            </a:r>
            <a:r>
              <a:rPr lang="x-none" altLang="ru-RU" sz="2000" dirty="0" err="1"/>
              <a:t>Ұжымның</a:t>
            </a:r>
            <a:r>
              <a:rPr lang="x-none" altLang="ru-RU" sz="2000" dirty="0"/>
              <a:t> </a:t>
            </a:r>
            <a:r>
              <a:rPr lang="x-none" altLang="ru-RU" sz="2000" dirty="0" err="1"/>
              <a:t>құдіретті</a:t>
            </a:r>
            <a:r>
              <a:rPr lang="x-none" altLang="ru-RU" sz="2000" dirty="0"/>
              <a:t> </a:t>
            </a:r>
            <a:r>
              <a:rPr lang="x-none" altLang="ru-RU" sz="2000" dirty="0" err="1"/>
              <a:t>күші</a:t>
            </a:r>
            <a:r>
              <a:rPr lang="x-none" altLang="ru-RU" sz="2000" dirty="0"/>
              <a:t>»</a:t>
            </a:r>
            <a:endParaRPr lang="ru-RU" altLang="ru-RU" sz="2000" dirty="0"/>
          </a:p>
          <a:p>
            <a:pPr eaLnBrk="1" hangingPunct="1">
              <a:lnSpc>
                <a:spcPct val="80000"/>
              </a:lnSpc>
              <a:defRPr/>
            </a:pPr>
            <a:r>
              <a:rPr lang="x-none" altLang="ru-RU" sz="2000" dirty="0"/>
              <a:t> «</a:t>
            </a:r>
            <a:r>
              <a:rPr lang="x-none" altLang="ru-RU" sz="2000" dirty="0" err="1"/>
              <a:t>Мектептің</a:t>
            </a:r>
            <a:r>
              <a:rPr lang="x-none" altLang="ru-RU" sz="2000" dirty="0"/>
              <a:t> </a:t>
            </a:r>
            <a:r>
              <a:rPr lang="x-none" altLang="ru-RU" sz="2000" dirty="0" err="1"/>
              <a:t>жас</a:t>
            </a:r>
            <a:r>
              <a:rPr lang="x-none" altLang="ru-RU" sz="2000" dirty="0"/>
              <a:t> </a:t>
            </a:r>
            <a:r>
              <a:rPr lang="x-none" altLang="ru-RU" sz="2000" dirty="0" err="1"/>
              <a:t>директорымен</a:t>
            </a:r>
            <a:r>
              <a:rPr lang="x-none" altLang="ru-RU" sz="2000" dirty="0"/>
              <a:t> </a:t>
            </a:r>
            <a:r>
              <a:rPr lang="x-none" altLang="ru-RU" sz="2000" dirty="0" err="1"/>
              <a:t>сырласу</a:t>
            </a:r>
            <a:r>
              <a:rPr lang="x-none" altLang="ru-RU" sz="2000" dirty="0"/>
              <a:t>»</a:t>
            </a:r>
            <a:endParaRPr lang="ru-RU" altLang="ru-RU" sz="2000" dirty="0"/>
          </a:p>
          <a:p>
            <a:pPr eaLnBrk="1" hangingPunct="1">
              <a:lnSpc>
                <a:spcPct val="80000"/>
              </a:lnSpc>
              <a:defRPr/>
            </a:pPr>
            <a:r>
              <a:rPr lang="x-none" altLang="ru-RU" sz="2000" dirty="0"/>
              <a:t> «</a:t>
            </a:r>
            <a:r>
              <a:rPr lang="x-none" altLang="ru-RU" sz="2000" dirty="0" err="1"/>
              <a:t>Ұлыма</a:t>
            </a:r>
            <a:r>
              <a:rPr lang="x-none" altLang="ru-RU" sz="2000" dirty="0"/>
              <a:t> хат» </a:t>
            </a:r>
            <a:r>
              <a:rPr lang="x-none" altLang="ru-RU" sz="2000" dirty="0" err="1"/>
              <a:t>және</a:t>
            </a:r>
            <a:r>
              <a:rPr lang="x-none" altLang="ru-RU" sz="2000" dirty="0"/>
              <a:t> </a:t>
            </a:r>
            <a:r>
              <a:rPr lang="x-none" altLang="ru-RU" sz="2000" dirty="0" err="1"/>
              <a:t>т.б</a:t>
            </a:r>
            <a:r>
              <a:rPr lang="x-none" altLang="ru-RU" sz="2000" dirty="0"/>
              <a:t>.</a:t>
            </a:r>
            <a:endParaRPr lang="ru-RU" altLang="ru-RU" sz="2000" dirty="0"/>
          </a:p>
          <a:p>
            <a:pPr marL="109537" indent="0" eaLnBrk="1" hangingPunct="1">
              <a:lnSpc>
                <a:spcPct val="80000"/>
              </a:lnSpc>
              <a:buFont typeface="Georgia" panose="02040502050405020303" pitchFamily="18" charset="0"/>
              <a:buNone/>
              <a:defRPr/>
            </a:pPr>
            <a:r>
              <a:rPr lang="x-none" altLang="ru-RU" sz="2000" dirty="0"/>
              <a:t> </a:t>
            </a:r>
            <a:r>
              <a:rPr lang="x-none" altLang="ru-RU" sz="2000" b="1" i="1" dirty="0" err="1">
                <a:solidFill>
                  <a:schemeClr val="accent1"/>
                </a:solidFill>
                <a:effectLst>
                  <a:outerShdw blurRad="38100" dist="38100" dir="2700000" algn="tl">
                    <a:srgbClr val="000000">
                      <a:alpha val="43137"/>
                    </a:srgbClr>
                  </a:outerShdw>
                </a:effectLst>
              </a:rPr>
              <a:t>Негізгі</a:t>
            </a:r>
            <a:r>
              <a:rPr lang="x-none" altLang="ru-RU" sz="2000" b="1" i="1" dirty="0">
                <a:solidFill>
                  <a:schemeClr val="accent1"/>
                </a:solidFill>
                <a:effectLst>
                  <a:outerShdw blurRad="38100" dist="38100" dir="2700000" algn="tl">
                    <a:srgbClr val="000000">
                      <a:alpha val="43137"/>
                    </a:srgbClr>
                  </a:outerShdw>
                </a:effectLst>
              </a:rPr>
              <a:t> </a:t>
            </a:r>
            <a:r>
              <a:rPr lang="x-none" altLang="ru-RU" sz="2000" b="1" i="1" dirty="0" err="1">
                <a:solidFill>
                  <a:schemeClr val="accent1"/>
                </a:solidFill>
                <a:effectLst>
                  <a:outerShdw blurRad="38100" dist="38100" dir="2700000" algn="tl">
                    <a:srgbClr val="000000">
                      <a:alpha val="43137"/>
                    </a:srgbClr>
                  </a:outerShdw>
                </a:effectLst>
              </a:rPr>
              <a:t>көзқарастары</a:t>
            </a:r>
            <a:r>
              <a:rPr lang="x-none" altLang="ru-RU" sz="2000" b="1" i="1" dirty="0">
                <a:solidFill>
                  <a:schemeClr val="accent1"/>
                </a:solidFill>
                <a:effectLst>
                  <a:outerShdw blurRad="38100" dist="38100" dir="2700000" algn="tl">
                    <a:srgbClr val="000000">
                      <a:alpha val="43137"/>
                    </a:srgbClr>
                  </a:outerShdw>
                </a:effectLst>
              </a:rPr>
              <a:t>:</a:t>
            </a:r>
            <a:endParaRPr lang="ru-RU" altLang="ru-RU" sz="2000" b="1" dirty="0">
              <a:solidFill>
                <a:schemeClr val="accent1"/>
              </a:solidFill>
              <a:effectLst>
                <a:outerShdw blurRad="38100" dist="38100" dir="2700000" algn="tl">
                  <a:srgbClr val="000000">
                    <a:alpha val="43137"/>
                  </a:srgbClr>
                </a:outerShdw>
              </a:effectLst>
            </a:endParaRPr>
          </a:p>
          <a:p>
            <a:pPr eaLnBrk="1" hangingPunct="1">
              <a:lnSpc>
                <a:spcPct val="80000"/>
              </a:lnSpc>
              <a:defRPr/>
            </a:pPr>
            <a:r>
              <a:rPr lang="kk-KZ" altLang="ru-RU" sz="2000" dirty="0"/>
              <a:t>«Барлығы да балалық шақтан басталады, жасөспірімдердің моральдық бет-бейнесі адамның балалық шақта қалай тәрбиеленуіне байланысты» - деп есептейді;</a:t>
            </a:r>
            <a:endParaRPr lang="ru-RU" altLang="ru-RU" sz="2000" dirty="0"/>
          </a:p>
          <a:p>
            <a:pPr eaLnBrk="1" hangingPunct="1">
              <a:lnSpc>
                <a:spcPct val="80000"/>
              </a:lnSpc>
              <a:defRPr/>
            </a:pPr>
            <a:r>
              <a:rPr lang="kk-KZ" altLang="ru-RU" sz="2000" dirty="0"/>
              <a:t>балалар ұжымы – идеялық, интеллектуалдық, эмоционалдық және ұйымдастырушылық қауым, балалар бірлестігі: «ұжымдық рухани өмір», «кластың интеллектуалдық фоны»;</a:t>
            </a:r>
            <a:endParaRPr lang="ru-RU" altLang="ru-RU" sz="2000" dirty="0"/>
          </a:p>
          <a:p>
            <a:pPr eaLnBrk="1" hangingPunct="1">
              <a:lnSpc>
                <a:spcPct val="80000"/>
              </a:lnSpc>
              <a:defRPr/>
            </a:pPr>
            <a:r>
              <a:rPr lang="kk-KZ" altLang="ru-RU" sz="2000" dirty="0"/>
              <a:t> дәстүр, фольклор, табиғаттың балаға тәрбиелік әсері маңызды;</a:t>
            </a:r>
            <a:endParaRPr lang="ru-RU" altLang="ru-RU" sz="2000" dirty="0"/>
          </a:p>
          <a:p>
            <a:pPr eaLnBrk="1" hangingPunct="1">
              <a:lnSpc>
                <a:spcPct val="80000"/>
              </a:lnSpc>
              <a:defRPr/>
            </a:pPr>
            <a:r>
              <a:rPr lang="kk-KZ" altLang="ru-RU" sz="2000" dirty="0"/>
              <a:t>балаларды үйлесімді дамытуға бағытталған тәрбиешінің жұмысының жетістігі, әрбір баланың рухани өмірі мен дамуының ерекшеліктері туралы білімі терең болғанда ғана мүмкін.</a:t>
            </a:r>
            <a:endParaRPr lang="ru-RU" altLang="ru-RU" sz="2000" dirty="0"/>
          </a:p>
          <a:p>
            <a:pPr eaLnBrk="1" hangingPunct="1">
              <a:lnSpc>
                <a:spcPct val="80000"/>
              </a:lnSpc>
              <a:defRPr/>
            </a:pPr>
            <a:endParaRPr lang="ru-RU" altLang="ru-RU"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323850" y="692150"/>
            <a:ext cx="8229600" cy="6429375"/>
          </a:xfrm>
        </p:spPr>
        <p:txBody>
          <a:bodyPr>
            <a:normAutofit lnSpcReduction="10000"/>
          </a:bodyPr>
          <a:lstStyle/>
          <a:p>
            <a:pPr marL="109537" indent="0" eaLnBrk="1" hangingPunct="1">
              <a:lnSpc>
                <a:spcPct val="80000"/>
              </a:lnSpc>
              <a:buFont typeface="Georgia" panose="02040502050405020303" pitchFamily="18" charset="0"/>
              <a:buNone/>
              <a:defRPr/>
            </a:pPr>
            <a:r>
              <a:rPr lang="kk-KZ" sz="1600" b="1" dirty="0"/>
              <a:t>М.А. Данилов:</a:t>
            </a:r>
            <a:endParaRPr lang="ru-RU" sz="1600" dirty="0"/>
          </a:p>
          <a:p>
            <a:pPr eaLnBrk="1" hangingPunct="1">
              <a:lnSpc>
                <a:spcPct val="80000"/>
              </a:lnSpc>
              <a:defRPr/>
            </a:pPr>
            <a:r>
              <a:rPr lang="kk-KZ" sz="1600" i="1" dirty="0"/>
              <a:t>білімді сұрыптау, жеке тұлғаның ішкі күшін ынталандыру, өзбетті ойлау мен әрекетті талап ететін оқу еңбегін ұйымдастыру идеялары негізіне жатқызылған бастауыш білім беру концепциясы;</a:t>
            </a:r>
            <a:endParaRPr lang="ru-RU" sz="1600" i="1" dirty="0"/>
          </a:p>
          <a:p>
            <a:pPr eaLnBrk="1" hangingPunct="1">
              <a:lnSpc>
                <a:spcPct val="80000"/>
              </a:lnSpc>
              <a:defRPr/>
            </a:pPr>
            <a:r>
              <a:rPr lang="kk-KZ" sz="1600" i="1" dirty="0"/>
              <a:t> оқыту мұғалім мен оқушының қарым-қатынасы ретінде.</a:t>
            </a:r>
            <a:endParaRPr lang="ru-RU" sz="1600" i="1" dirty="0"/>
          </a:p>
          <a:p>
            <a:pPr marL="109537" indent="0" eaLnBrk="1" hangingPunct="1">
              <a:lnSpc>
                <a:spcPct val="80000"/>
              </a:lnSpc>
              <a:buFont typeface="Georgia" panose="02040502050405020303" pitchFamily="18" charset="0"/>
              <a:buNone/>
              <a:defRPr/>
            </a:pPr>
            <a:r>
              <a:rPr lang="kk-KZ" sz="1600" b="1" dirty="0"/>
              <a:t>М.А. Мельников</a:t>
            </a:r>
            <a:r>
              <a:rPr lang="kk-KZ" sz="1600" dirty="0"/>
              <a:t>:</a:t>
            </a:r>
            <a:endParaRPr lang="ru-RU" sz="1600" dirty="0"/>
          </a:p>
          <a:p>
            <a:pPr eaLnBrk="1" hangingPunct="1">
              <a:lnSpc>
                <a:spcPct val="80000"/>
              </a:lnSpc>
              <a:defRPr/>
            </a:pPr>
            <a:r>
              <a:rPr lang="kk-KZ" sz="1600" i="1" dirty="0"/>
              <a:t>дифференциалды оқыту жүйесі: таңдалған пәндер негізінде сабақтың бағдарламасы бойынша факультативті сабақтар жүргізу, класстар және мектептер ашу.</a:t>
            </a:r>
            <a:endParaRPr lang="ru-RU" sz="1600" i="1" dirty="0"/>
          </a:p>
          <a:p>
            <a:pPr marL="109537" indent="0" eaLnBrk="1" hangingPunct="1">
              <a:lnSpc>
                <a:spcPct val="80000"/>
              </a:lnSpc>
              <a:buFont typeface="Georgia" panose="02040502050405020303" pitchFamily="18" charset="0"/>
              <a:buNone/>
              <a:defRPr/>
            </a:pPr>
            <a:r>
              <a:rPr lang="kk-KZ" sz="1600" b="1" dirty="0"/>
              <a:t>Л.В. Занков:</a:t>
            </a:r>
            <a:endParaRPr lang="ru-RU" sz="1600" dirty="0"/>
          </a:p>
          <a:p>
            <a:pPr eaLnBrk="1" hangingPunct="1">
              <a:lnSpc>
                <a:spcPct val="80000"/>
              </a:lnSpc>
              <a:defRPr/>
            </a:pPr>
            <a:r>
              <a:rPr lang="kk-KZ" sz="1600" i="1" dirty="0"/>
              <a:t>оқушылардың танымдық мүмкіндіктерінің приоритетіне негізделген кіші мектеп оқушыларын оқыту жүйесі.</a:t>
            </a:r>
            <a:endParaRPr lang="ru-RU" sz="1600" i="1" dirty="0"/>
          </a:p>
          <a:p>
            <a:pPr eaLnBrk="1" hangingPunct="1">
              <a:lnSpc>
                <a:spcPct val="80000"/>
              </a:lnSpc>
              <a:defRPr/>
            </a:pPr>
            <a:r>
              <a:rPr lang="kk-KZ" sz="1600" i="1" dirty="0"/>
              <a:t>Л.В.Занковтың дамыта оқыту жүйесі: мұғалім мен оқушының ынтымақтастығы; </a:t>
            </a:r>
            <a:endParaRPr lang="ru-RU" sz="1600" i="1" dirty="0"/>
          </a:p>
          <a:p>
            <a:pPr eaLnBrk="1" hangingPunct="1">
              <a:lnSpc>
                <a:spcPct val="80000"/>
              </a:lnSpc>
              <a:defRPr/>
            </a:pPr>
            <a:r>
              <a:rPr lang="kk-KZ" sz="1600" i="1" dirty="0"/>
              <a:t> дидактикалық жүйесінің кредосы – «сабақтағы тіршілік». Сабақ «Бала – ол да адам, бірақ кішкентай» түсінігі бойынша құрылады.</a:t>
            </a:r>
            <a:endParaRPr lang="ru-RU" sz="1600" i="1" dirty="0"/>
          </a:p>
          <a:p>
            <a:pPr eaLnBrk="1" hangingPunct="1">
              <a:lnSpc>
                <a:spcPct val="80000"/>
              </a:lnSpc>
              <a:defRPr/>
            </a:pPr>
            <a:r>
              <a:rPr lang="kk-KZ" sz="1600" i="1" dirty="0"/>
              <a:t>Оқыту процесі өз бетімен біліммен қаруланатын баладан туындайды.</a:t>
            </a:r>
            <a:endParaRPr lang="ru-RU" sz="1600" i="1" dirty="0"/>
          </a:p>
          <a:p>
            <a:pPr marL="109537" indent="0" eaLnBrk="1" hangingPunct="1">
              <a:lnSpc>
                <a:spcPct val="80000"/>
              </a:lnSpc>
              <a:buFont typeface="Georgia" panose="02040502050405020303" pitchFamily="18" charset="0"/>
              <a:buNone/>
              <a:defRPr/>
            </a:pPr>
            <a:r>
              <a:rPr lang="kk-KZ" sz="1600" b="1" i="1" dirty="0"/>
              <a:t>Л.В.Занковтың оқыту жүйесіндегі мұғалім: </a:t>
            </a:r>
            <a:r>
              <a:rPr lang="kk-KZ" sz="1600" b="1" dirty="0"/>
              <a:t>кәсіби </a:t>
            </a:r>
            <a:r>
              <a:rPr lang="kk-KZ" sz="1600" dirty="0"/>
              <a:t>компетентті мұғалім; </a:t>
            </a:r>
            <a:r>
              <a:rPr lang="kk-KZ" sz="1600" i="1" dirty="0"/>
              <a:t>гуманист; оқушылармен тең құқылы серіктес; білім беру кеңістігінде оқу әрекетін ұйымдастырушы; ұжымдық таным процесінің мүшесі.</a:t>
            </a:r>
            <a:endParaRPr lang="ru-RU" sz="1600" i="1" dirty="0"/>
          </a:p>
          <a:p>
            <a:pPr marL="109537" indent="0" eaLnBrk="1" hangingPunct="1">
              <a:lnSpc>
                <a:spcPct val="80000"/>
              </a:lnSpc>
              <a:buFont typeface="Georgia" panose="02040502050405020303" pitchFamily="18" charset="0"/>
              <a:buNone/>
              <a:defRPr/>
            </a:pPr>
            <a:r>
              <a:rPr lang="kk-KZ" sz="1600" b="1" i="1" dirty="0"/>
              <a:t>Л.В.Занковтың оқыту жүйесіндегі оқушы: </a:t>
            </a:r>
            <a:r>
              <a:rPr lang="kk-KZ" sz="1600" dirty="0"/>
              <a:t>толысқан, тұтастай (целостная) </a:t>
            </a:r>
            <a:r>
              <a:rPr lang="kk-KZ" sz="1600" i="1" dirty="0"/>
              <a:t>жеке тұлға; оқыту субъектісі;  оқыту ынтымақтастығының мүшесі;  сыни ойлай алатын адам; оқушы емес, оқушылар, яғни мұғалімнің жетекшілігімен өзін-өзі оқытушылар.</a:t>
            </a:r>
            <a:endParaRPr lang="ru-RU" sz="1600" i="1" dirty="0"/>
          </a:p>
          <a:p>
            <a:pPr marL="109537" indent="0" eaLnBrk="1" hangingPunct="1">
              <a:lnSpc>
                <a:spcPct val="80000"/>
              </a:lnSpc>
              <a:buFont typeface="Georgia" panose="02040502050405020303" pitchFamily="18" charset="0"/>
              <a:buNone/>
              <a:defRPr/>
            </a:pPr>
            <a:r>
              <a:rPr lang="kk-KZ" sz="1600" b="1" i="1" dirty="0"/>
              <a:t>Л.В.Занковтың оқыту жүйесіндегі мұғалім мен оқушылар қарым-қатынастындағы принциптер:</a:t>
            </a:r>
            <a:endParaRPr lang="ru-RU" sz="1600" b="1" dirty="0"/>
          </a:p>
          <a:p>
            <a:pPr eaLnBrk="1" hangingPunct="1">
              <a:lnSpc>
                <a:spcPct val="80000"/>
              </a:lnSpc>
              <a:defRPr/>
            </a:pPr>
            <a:r>
              <a:rPr lang="kk-KZ" sz="1600" i="1" dirty="0"/>
              <a:t>ынтымақтастық;</a:t>
            </a:r>
            <a:endParaRPr lang="ru-RU" sz="1600" i="1" dirty="0"/>
          </a:p>
          <a:p>
            <a:pPr eaLnBrk="1" hangingPunct="1">
              <a:lnSpc>
                <a:spcPct val="80000"/>
              </a:lnSpc>
              <a:defRPr/>
            </a:pPr>
            <a:r>
              <a:rPr lang="kk-KZ" sz="1600" i="1" dirty="0"/>
              <a:t>сотворчества (бірлескен шығармашылық);</a:t>
            </a:r>
            <a:endParaRPr lang="ru-RU" sz="1600" i="1" dirty="0"/>
          </a:p>
          <a:p>
            <a:pPr eaLnBrk="1" hangingPunct="1">
              <a:lnSpc>
                <a:spcPct val="80000"/>
              </a:lnSpc>
              <a:defRPr/>
            </a:pPr>
            <a:r>
              <a:rPr lang="kk-KZ" sz="1600" i="1" dirty="0"/>
              <a:t>сопереживания;</a:t>
            </a:r>
            <a:endParaRPr lang="ru-RU" sz="1600" i="1" dirty="0"/>
          </a:p>
          <a:p>
            <a:pPr eaLnBrk="1" hangingPunct="1">
              <a:lnSpc>
                <a:spcPct val="80000"/>
              </a:lnSpc>
              <a:defRPr/>
            </a:pPr>
            <a:r>
              <a:rPr lang="kk-KZ" sz="1600" i="1" dirty="0"/>
              <a:t>бірлесе атқарылатын әрекет;</a:t>
            </a:r>
            <a:endParaRPr lang="ru-RU" sz="1600" i="1" dirty="0"/>
          </a:p>
          <a:p>
            <a:pPr eaLnBrk="1" hangingPunct="1">
              <a:lnSpc>
                <a:spcPct val="80000"/>
              </a:lnSpc>
              <a:defRPr/>
            </a:pPr>
            <a:r>
              <a:rPr lang="ru-MO" sz="1600" i="1" dirty="0"/>
              <a:t> диалог.</a:t>
            </a:r>
            <a:endParaRPr lang="ru-RU" sz="1600" i="1" dirty="0"/>
          </a:p>
          <a:p>
            <a:pPr eaLnBrk="1" hangingPunct="1">
              <a:lnSpc>
                <a:spcPct val="80000"/>
              </a:lnSpc>
              <a:defRPr/>
            </a:pPr>
            <a:endParaRPr lang="ru-RU" sz="700" i="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4975" y="765175"/>
            <a:ext cx="8229600" cy="1066800"/>
          </a:xfrm>
          <a:solidFill>
            <a:schemeClr val="accent2">
              <a:lumMod val="60000"/>
              <a:lumOff val="40000"/>
            </a:schemeClr>
          </a:solidFill>
        </p:spPr>
        <p:txBody>
          <a:bodyPr/>
          <a:lstStyle/>
          <a:p>
            <a:pPr algn="ctr">
              <a:defRPr/>
            </a:pPr>
            <a:r>
              <a:rPr lang="kk-KZ" sz="4800" dirty="0">
                <a:solidFill>
                  <a:schemeClr val="bg1"/>
                </a:solidFill>
                <a:latin typeface="Times New Roman" panose="02020603050405020304" pitchFamily="18" charset="0"/>
                <a:cs typeface="Times New Roman" panose="02020603050405020304" pitchFamily="18" charset="0"/>
              </a:rPr>
              <a:t>Қорытынды:</a:t>
            </a:r>
            <a:endParaRPr lang="ru-RU" sz="4800"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46088" y="2060575"/>
            <a:ext cx="8229600" cy="4324350"/>
          </a:xfrm>
        </p:spPr>
        <p:txBody>
          <a:bodyPr/>
          <a:lstStyle/>
          <a:p>
            <a:pPr marL="109537" indent="0" algn="just">
              <a:buFont typeface="Georgia" panose="02040502050405020303" pitchFamily="18" charset="0"/>
              <a:buNone/>
              <a:defRPr/>
            </a:pPr>
            <a:r>
              <a:rPr lang="ru-RU" sz="2000" b="1" i="1" dirty="0" err="1">
                <a:latin typeface="Times New Roman" panose="02020603050405020304" pitchFamily="18" charset="0"/>
                <a:cs typeface="Times New Roman" panose="02020603050405020304" pitchFamily="18" charset="0"/>
              </a:rPr>
              <a:t>Жалпы</a:t>
            </a:r>
            <a:r>
              <a:rPr lang="ru-RU" sz="2000" b="1" i="1" dirty="0">
                <a:latin typeface="Times New Roman" panose="02020603050405020304" pitchFamily="18" charset="0"/>
                <a:cs typeface="Times New Roman" panose="02020603050405020304" pitchFamily="18" charset="0"/>
              </a:rPr>
              <a:t>, педагогика </a:t>
            </a:r>
            <a:r>
              <a:rPr lang="ru-RU" sz="2000" b="1" i="1" dirty="0" err="1">
                <a:latin typeface="Times New Roman" panose="02020603050405020304" pitchFamily="18" charset="0"/>
                <a:cs typeface="Times New Roman" panose="02020603050405020304" pitchFamily="18" charset="0"/>
              </a:rPr>
              <a:t>ғылымы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адам</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дамуы</a:t>
            </a:r>
            <a:r>
              <a:rPr lang="ru-RU" sz="2000" b="1" i="1" dirty="0">
                <a:latin typeface="Times New Roman" panose="02020603050405020304" pitchFamily="18" charset="0"/>
                <a:cs typeface="Times New Roman" panose="02020603050405020304" pitchFamily="18" charset="0"/>
              </a:rPr>
              <a:t> мен </a:t>
            </a:r>
            <a:r>
              <a:rPr lang="ru-RU" sz="2000" b="1" i="1" dirty="0" err="1">
                <a:latin typeface="Times New Roman" panose="02020603050405020304" pitchFamily="18" charset="0"/>
                <a:cs typeface="Times New Roman" panose="02020603050405020304" pitchFamily="18" charset="0"/>
              </a:rPr>
              <a:t>қалыптасуының</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мән-мағынасын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зерттей</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отырып</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арнайы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ұйымдастырылған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үрдіс</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сипатындағы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тәрбиенің</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теориясы</a:t>
            </a:r>
            <a:r>
              <a:rPr lang="ru-RU" sz="2000" b="1" i="1" dirty="0">
                <a:latin typeface="Times New Roman" panose="02020603050405020304" pitchFamily="18" charset="0"/>
                <a:cs typeface="Times New Roman" panose="02020603050405020304" pitchFamily="18" charset="0"/>
              </a:rPr>
              <a:t> мен </a:t>
            </a:r>
            <a:r>
              <a:rPr lang="ru-RU" sz="2000" b="1" i="1" dirty="0" err="1">
                <a:latin typeface="Times New Roman" panose="02020603050405020304" pitchFamily="18" charset="0"/>
                <a:cs typeface="Times New Roman" panose="02020603050405020304" pitchFamily="18" charset="0"/>
              </a:rPr>
              <a:t>әдістерін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айқындайды</a:t>
            </a:r>
            <a:r>
              <a:rPr lang="ru-RU" sz="2000" b="1" i="1" dirty="0">
                <a:latin typeface="Times New Roman" panose="02020603050405020304" pitchFamily="18" charset="0"/>
                <a:cs typeface="Times New Roman" panose="02020603050405020304" pitchFamily="18" charset="0"/>
              </a:rPr>
              <a:t>. Адам </a:t>
            </a:r>
            <a:r>
              <a:rPr lang="ru-RU" sz="2000" b="1" i="1" dirty="0" err="1">
                <a:latin typeface="Times New Roman" panose="02020603050405020304" pitchFamily="18" charset="0"/>
                <a:cs typeface="Times New Roman" panose="02020603050405020304" pitchFamily="18" charset="0"/>
              </a:rPr>
              <a:t>жөніндегі</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ғылымдардың</a:t>
            </a:r>
            <a:r>
              <a:rPr lang="ru-RU" sz="2000" b="1" i="1" dirty="0">
                <a:latin typeface="Times New Roman" panose="02020603050405020304" pitchFamily="18" charset="0"/>
                <a:cs typeface="Times New Roman" panose="02020603050405020304" pitchFamily="18" charset="0"/>
              </a:rPr>
              <a:t>, теория </a:t>
            </a:r>
            <a:r>
              <a:rPr lang="ru-RU" sz="2000" b="1" i="1" dirty="0" err="1">
                <a:latin typeface="Times New Roman" panose="02020603050405020304" pitchFamily="18" charset="0"/>
                <a:cs typeface="Times New Roman" panose="02020603050405020304" pitchFamily="18" charset="0"/>
              </a:rPr>
              <a:t>идеяларын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біріктіріп</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оларды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өз</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теориясын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дамытуда</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негізге</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алады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Сондай-ақ</a:t>
            </a:r>
            <a:r>
              <a:rPr lang="ru-RU" sz="2000" b="1" i="1" dirty="0">
                <a:latin typeface="Times New Roman" panose="02020603050405020304" pitchFamily="18" charset="0"/>
                <a:cs typeface="Times New Roman" panose="02020603050405020304" pitchFamily="18" charset="0"/>
              </a:rPr>
              <a:t> Педагогика таза </a:t>
            </a:r>
            <a:r>
              <a:rPr lang="ru-RU" sz="2000" b="1" i="1" dirty="0" err="1">
                <a:latin typeface="Times New Roman" panose="02020603050405020304" pitchFamily="18" charset="0"/>
                <a:cs typeface="Times New Roman" panose="02020603050405020304" pitchFamily="18" charset="0"/>
              </a:rPr>
              <a:t>қолданбалық</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қызмет</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атқарып</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адам</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тәрбиесіне</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бағытталған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практикалық</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іс-әрекетті</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яғни</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қажетті</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ептілік</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дағды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қабілеттер</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жүйесін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қамтиды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Білім</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берудің</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мақсатын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міндетін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мазмұнын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қағидалары</a:t>
            </a:r>
            <a:r>
              <a:rPr lang="ru-RU" sz="2000" b="1" i="1" dirty="0">
                <a:latin typeface="Times New Roman" panose="02020603050405020304" pitchFamily="18" charset="0"/>
                <a:cs typeface="Times New Roman" panose="02020603050405020304" pitchFamily="18" charset="0"/>
              </a:rPr>
              <a:t> мен </a:t>
            </a:r>
            <a:r>
              <a:rPr lang="ru-RU" sz="2000" b="1" i="1" dirty="0" err="1">
                <a:latin typeface="Times New Roman" panose="02020603050405020304" pitchFamily="18" charset="0"/>
                <a:cs typeface="Times New Roman" panose="02020603050405020304" pitchFamily="18" charset="0"/>
              </a:rPr>
              <a:t>әдістерін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оқытудың</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дидактикалық</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теориясын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адамды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тәрбиелеу</a:t>
            </a:r>
            <a:r>
              <a:rPr lang="ru-RU" sz="2000" b="1" i="1" dirty="0">
                <a:latin typeface="Times New Roman" panose="02020603050405020304" pitchFamily="18" charset="0"/>
                <a:cs typeface="Times New Roman" panose="02020603050405020304" pitchFamily="18" charset="0"/>
              </a:rPr>
              <a:t> мен </a:t>
            </a:r>
            <a:r>
              <a:rPr lang="ru-RU" sz="2000" b="1" i="1" dirty="0" err="1">
                <a:latin typeface="Times New Roman" panose="02020603050405020304" pitchFamily="18" charset="0"/>
                <a:cs typeface="Times New Roman" panose="02020603050405020304" pitchFamily="18" charset="0"/>
              </a:rPr>
              <a:t>жетілдіру</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жолдарын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тәрбие</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теориясы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оқыту</a:t>
            </a:r>
            <a:r>
              <a:rPr lang="ru-RU" sz="2000" b="1" i="1" dirty="0">
                <a:latin typeface="Times New Roman" panose="02020603050405020304" pitchFamily="18" charset="0"/>
                <a:cs typeface="Times New Roman" panose="02020603050405020304" pitchFamily="18" charset="0"/>
              </a:rPr>
              <a:t> мен </a:t>
            </a:r>
            <a:r>
              <a:rPr lang="ru-RU" sz="2000" b="1" i="1" dirty="0" err="1">
                <a:latin typeface="Times New Roman" panose="02020603050405020304" pitchFamily="18" charset="0"/>
                <a:cs typeface="Times New Roman" panose="02020603050405020304" pitchFamily="18" charset="0"/>
              </a:rPr>
              <a:t>тәрбие</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әдістерін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іске</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асырудың</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жолдарын</a:t>
            </a:r>
            <a:r>
              <a:rPr lang="ru-RU" sz="2000" b="1" i="1" dirty="0">
                <a:latin typeface="Times New Roman" panose="02020603050405020304" pitchFamily="18" charset="0"/>
                <a:cs typeface="Times New Roman" panose="02020603050405020304" pitchFamily="18" charset="0"/>
              </a:rPr>
              <a:t> педагогика </a:t>
            </a:r>
            <a:r>
              <a:rPr lang="ru-RU" sz="2000" b="1" i="1" dirty="0" err="1">
                <a:latin typeface="Times New Roman" panose="02020603050405020304" pitchFamily="18" charset="0"/>
                <a:cs typeface="Times New Roman" panose="02020603050405020304" pitchFamily="18" charset="0"/>
              </a:rPr>
              <a:t>әдістемесі</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қарастырады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Және</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оның</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дамуыны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көптеген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шетел</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ғалымдыры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өздерінің</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еңбектерін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жаза</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отыра</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үлкен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үлес</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қосқан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Олардың</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педогогика</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ғылымына</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деген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көзқарастары</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еңбектерінде</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айқын</a:t>
            </a:r>
            <a:r>
              <a:rPr lang="ru-RU" sz="2000" b="1" i="1" dirty="0">
                <a:latin typeface="Times New Roman" panose="02020603050405020304" pitchFamily="18" charset="0"/>
                <a:cs typeface="Times New Roman" panose="02020603050405020304" pitchFamily="18" charset="0"/>
              </a:rPr>
              <a:t> </a:t>
            </a:r>
            <a:r>
              <a:rPr lang="ru-RU" sz="2000" b="1" i="1" dirty="0" err="1">
                <a:latin typeface="Times New Roman" panose="02020603050405020304" pitchFamily="18" charset="0"/>
                <a:cs typeface="Times New Roman" panose="02020603050405020304" pitchFamily="18" charset="0"/>
              </a:rPr>
              <a:t>жазылған</a:t>
            </a:r>
            <a:r>
              <a:rPr lang="ru-RU" sz="2000" b="1" i="1" dirty="0">
                <a:latin typeface="Times New Roman" panose="02020603050405020304" pitchFamily="18" charset="0"/>
                <a:cs typeface="Times New Roman" panose="02020603050405020304" pitchFamily="18" charset="0"/>
              </a:rPr>
              <a:t>.</a:t>
            </a:r>
          </a:p>
          <a:p>
            <a:pPr algn="just">
              <a:defRPr/>
            </a:pPr>
            <a:endParaRPr lang="ru-RU" sz="2000" b="1" i="1" dirty="0">
              <a:latin typeface="Times New Roman" panose="02020603050405020304" pitchFamily="18" charset="0"/>
              <a:cs typeface="Times New Roman" panose="02020603050405020304" pitchFamily="18" charset="0"/>
            </a:endParaRPr>
          </a:p>
          <a:p>
            <a:pPr algn="just">
              <a:defRPr/>
            </a:pPr>
            <a:r>
              <a:rPr lang="ru-RU" sz="2000" b="1" i="1" dirty="0" err="1">
                <a:latin typeface="Times New Roman" panose="02020603050405020304" pitchFamily="18" charset="0"/>
                <a:cs typeface="Times New Roman" panose="02020603050405020304" pitchFamily="18" charset="0"/>
              </a:rPr>
              <a:t>Педагогикалық</a:t>
            </a:r>
            <a:r>
              <a:rPr lang="ru-RU" sz="2000" b="1" i="1" dirty="0">
                <a:latin typeface="Times New Roman" panose="02020603050405020304" pitchFamily="18" charset="0"/>
                <a:cs typeface="Times New Roman" panose="02020603050405020304" pitchFamily="18" charset="0"/>
              </a:rPr>
              <a:t> такт</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p:cNvSpPr>
            <a:spLocks noGrp="1"/>
          </p:cNvSpPr>
          <p:nvPr>
            <p:ph type="title"/>
          </p:nvPr>
        </p:nvSpPr>
        <p:spPr/>
        <p:txBody>
          <a:bodyPr/>
          <a:lstStyle/>
          <a:p>
            <a:pPr algn="ctr"/>
            <a:r>
              <a:rPr lang="kk-KZ" altLang="ru-RU">
                <a:latin typeface="Times New Roman" panose="02020603050405020304" pitchFamily="18" charset="0"/>
                <a:cs typeface="Times New Roman" panose="02020603050405020304" pitchFamily="18" charset="0"/>
              </a:rPr>
              <a:t>Пайдаланылған</a:t>
            </a:r>
            <a:r>
              <a:rPr lang="kk-KZ" altLang="ru-RU"/>
              <a:t> әдебиеттер:</a:t>
            </a:r>
            <a:endParaRPr lang="ru-RU" altLang="ru-RU"/>
          </a:p>
        </p:txBody>
      </p:sp>
      <p:sp>
        <p:nvSpPr>
          <p:cNvPr id="36867" name="Объект 2"/>
          <p:cNvSpPr>
            <a:spLocks noGrp="1"/>
          </p:cNvSpPr>
          <p:nvPr>
            <p:ph idx="1"/>
          </p:nvPr>
        </p:nvSpPr>
        <p:spPr/>
        <p:txBody>
          <a:bodyPr/>
          <a:lstStyle/>
          <a:p>
            <a:pPr marL="107950" indent="0">
              <a:buFont typeface="Georgia" panose="02040502050405020303" pitchFamily="18" charset="0"/>
              <a:buNone/>
            </a:pPr>
            <a:r>
              <a:rPr lang="ru-RU" altLang="ru-RU">
                <a:latin typeface="Times New Roman" panose="02020603050405020304" pitchFamily="18" charset="0"/>
                <a:cs typeface="Times New Roman" panose="02020603050405020304" pitchFamily="18" charset="0"/>
              </a:rPr>
              <a:t>1) Орысша-қазақша түсіндірме сөздік: Педагогика / О 74 Жалпы редакциясын басқарған э.ғ.д., профессор Е. Арын - Павлодар: "ЭКО" ҒӨФ. 2006. - 482 б. </a:t>
            </a:r>
            <a:r>
              <a:rPr lang="en-US" altLang="ru-RU">
                <a:latin typeface="Times New Roman" panose="02020603050405020304" pitchFamily="18" charset="0"/>
                <a:cs typeface="Times New Roman" panose="02020603050405020304" pitchFamily="18" charset="0"/>
              </a:rPr>
              <a:t>ISBN 9965-808-85-6</a:t>
            </a:r>
          </a:p>
          <a:p>
            <a:pPr marL="107950" indent="0">
              <a:buFont typeface="Georgia" panose="02040502050405020303" pitchFamily="18" charset="0"/>
              <a:buNone/>
            </a:pPr>
            <a:r>
              <a:rPr lang="ru-RU" altLang="ru-RU">
                <a:latin typeface="Times New Roman" panose="02020603050405020304" pitchFamily="18" charset="0"/>
                <a:cs typeface="Times New Roman" panose="02020603050405020304" pitchFamily="18" charset="0"/>
              </a:rPr>
              <a:t>2)Қазақ Энциклопедиясы,</a:t>
            </a:r>
            <a:r>
              <a:rPr lang="en-US" altLang="ru-RU">
                <a:latin typeface="Times New Roman" panose="02020603050405020304" pitchFamily="18" charset="0"/>
                <a:cs typeface="Times New Roman" panose="02020603050405020304" pitchFamily="18" charset="0"/>
              </a:rPr>
              <a:t>VII-</a:t>
            </a:r>
            <a:r>
              <a:rPr lang="ru-RU" altLang="ru-RU">
                <a:latin typeface="Times New Roman" panose="02020603050405020304" pitchFamily="18" charset="0"/>
                <a:cs typeface="Times New Roman" panose="02020603050405020304" pitchFamily="18" charset="0"/>
              </a:rPr>
              <a:t>том</a:t>
            </a:r>
          </a:p>
          <a:p>
            <a:pPr marL="107950" indent="0">
              <a:buFont typeface="Georgia" panose="02040502050405020303" pitchFamily="18" charset="0"/>
              <a:buNone/>
            </a:pPr>
            <a:r>
              <a:rPr lang="ru-RU" altLang="ru-RU">
                <a:latin typeface="Times New Roman" panose="02020603050405020304" pitchFamily="18" charset="0"/>
                <a:cs typeface="Times New Roman" panose="02020603050405020304" pitchFamily="18" charset="0"/>
              </a:rPr>
              <a:t>3) Интернет желісі.</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idx="1"/>
          </p:nvPr>
        </p:nvSpPr>
        <p:spPr>
          <a:xfrm>
            <a:off x="395288" y="620713"/>
            <a:ext cx="8229600" cy="5840412"/>
          </a:xfrm>
        </p:spPr>
        <p:txBody>
          <a:bodyPr/>
          <a:lstStyle/>
          <a:p>
            <a:pPr eaLnBrk="1" hangingPunct="1">
              <a:lnSpc>
                <a:spcPct val="80000"/>
              </a:lnSpc>
              <a:defRPr/>
            </a:pPr>
            <a:r>
              <a:rPr lang="kk-KZ" altLang="ru-RU" sz="2000" i="1" dirty="0">
                <a:solidFill>
                  <a:srgbClr val="FF0000"/>
                </a:solidFill>
                <a:latin typeface="Times New Roman" panose="02020603050405020304" pitchFamily="18" charset="0"/>
                <a:cs typeface="Times New Roman" panose="02020603050405020304" pitchFamily="18" charset="0"/>
              </a:rPr>
              <a:t>Ғылыми педагогиканың қалыптасуына Франциядағы Ж.Ж.Руссо (1712-1778), Д.Дидро</a:t>
            </a:r>
            <a:r>
              <a:rPr lang="kk-KZ" altLang="ru-RU" sz="2000" dirty="0">
                <a:latin typeface="Times New Roman" panose="02020603050405020304" pitchFamily="18" charset="0"/>
                <a:cs typeface="Times New Roman" panose="02020603050405020304" pitchFamily="18" charset="0"/>
              </a:rPr>
              <a:t> (1713-1784), К.А.Гельвеций (1715-1771), Англиядағы Джон Локк (1632-1704), Швейцарлық Иоганн Генрих Песталоцци (1746-1827), Фридрих Адольф Вильгельм Дистервег (1790-1866), Германиялық Иоганн Фридрих Гербарт (1776-1841) еңбектері орасан зор.</a:t>
            </a:r>
            <a:endParaRPr lang="ru-RU" altLang="ru-RU" sz="20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000" i="1" dirty="0">
                <a:solidFill>
                  <a:srgbClr val="00B050"/>
                </a:solidFill>
                <a:latin typeface="Times New Roman" panose="02020603050405020304" pitchFamily="18" charset="0"/>
                <a:cs typeface="Times New Roman" panose="02020603050405020304" pitchFamily="18" charset="0"/>
              </a:rPr>
              <a:t>Орыс педагогикасының басында революциялық-демократиялық көзқарас өкілдері В.Г.Белинский (1811-1848), А.И.Герцен (1812-1870), Н.Г.Чернышевский (1828-1889) және В.А.Добролюбов (1836-1861) тұрды. </a:t>
            </a:r>
            <a:r>
              <a:rPr lang="kk-KZ" altLang="ru-RU" sz="2000" dirty="0">
                <a:latin typeface="Times New Roman" panose="02020603050405020304" pitchFamily="18" charset="0"/>
                <a:cs typeface="Times New Roman" panose="02020603050405020304" pitchFamily="18" charset="0"/>
              </a:rPr>
              <a:t>Кеңестік ғылыми педагогиканың қалыптасуына Л.Н.Толстой (1828-1910), Н.И.Пирогов (1810-1881) еңбектері ықпал етті. </a:t>
            </a:r>
            <a:endParaRPr lang="ru-RU" altLang="ru-RU" sz="20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000" i="1" dirty="0">
                <a:solidFill>
                  <a:schemeClr val="accent6"/>
                </a:solidFill>
                <a:latin typeface="Times New Roman" panose="02020603050405020304" pitchFamily="18" charset="0"/>
                <a:cs typeface="Times New Roman" panose="02020603050405020304" pitchFamily="18" charset="0"/>
              </a:rPr>
              <a:t>Кеңестік педагогиканың тұтастай да жүйелі қалыптасуына К.Д.Ушинскийдің </a:t>
            </a:r>
            <a:r>
              <a:rPr lang="kk-KZ" altLang="ru-RU" sz="2000" dirty="0">
                <a:latin typeface="Times New Roman" panose="02020603050405020304" pitchFamily="18" charset="0"/>
                <a:cs typeface="Times New Roman" panose="02020603050405020304" pitchFamily="18" charset="0"/>
              </a:rPr>
              <a:t>(1824-1870), Н.К.Крупская (1869-1939), А.В.Луначарский (1875-1933), М.И.Калинин (1875-1946), А.С. Макаренко (1888-1939), В.А.Сухомлинский (1918-1970) еңбектерінің әсері орасан зор.</a:t>
            </a:r>
            <a:endParaRPr lang="ru-RU" altLang="ru-RU" sz="2000" dirty="0">
              <a:latin typeface="Times New Roman" panose="02020603050405020304" pitchFamily="18" charset="0"/>
              <a:cs typeface="Times New Roman" panose="02020603050405020304" pitchFamily="18" charset="0"/>
            </a:endParaRPr>
          </a:p>
          <a:p>
            <a:pPr eaLnBrk="1" hangingPunct="1">
              <a:lnSpc>
                <a:spcPct val="80000"/>
              </a:lnSpc>
              <a:defRPr/>
            </a:pPr>
            <a:r>
              <a:rPr lang="kk-KZ" altLang="ru-RU" sz="2000" dirty="0">
                <a:latin typeface="Times New Roman" panose="02020603050405020304" pitchFamily="18" charset="0"/>
                <a:cs typeface="Times New Roman" panose="02020603050405020304" pitchFamily="18" charset="0"/>
              </a:rPr>
              <a:t>Қазақ педагогикасының қалыптасуы басында тұрған қазақ  ағартушылары </a:t>
            </a:r>
            <a:r>
              <a:rPr lang="kk-KZ" altLang="ru-RU" sz="2000" i="1" dirty="0">
                <a:solidFill>
                  <a:srgbClr val="FFC000"/>
                </a:solidFill>
                <a:latin typeface="Times New Roman" panose="02020603050405020304" pitchFamily="18" charset="0"/>
                <a:cs typeface="Times New Roman" panose="02020603050405020304" pitchFamily="18" charset="0"/>
              </a:rPr>
              <a:t>Ы.Алтынсарин, Ш.Уәлиханов, А.Құнанбаевтар</a:t>
            </a:r>
            <a:endParaRPr lang="ru-RU" altLang="ru-RU" sz="2000" i="1" dirty="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p:txBody>
          <a:bodyPr/>
          <a:lstStyle/>
          <a:p>
            <a:pPr algn="ctr"/>
            <a:r>
              <a:rPr lang="kk-KZ" altLang="ru-RU" b="1">
                <a:latin typeface="Times New Roman" panose="02020603050405020304" pitchFamily="18" charset="0"/>
                <a:cs typeface="Times New Roman" panose="02020603050405020304" pitchFamily="18" charset="0"/>
              </a:rPr>
              <a:t>Ежелгі Грециядағы тәрбиенің екі жүйесі: </a:t>
            </a:r>
            <a:br>
              <a:rPr lang="ru-RU" altLang="ru-RU">
                <a:latin typeface="Times New Roman" panose="02020603050405020304" pitchFamily="18" charset="0"/>
                <a:cs typeface="Times New Roman" panose="02020603050405020304" pitchFamily="18" charset="0"/>
              </a:rPr>
            </a:br>
            <a:endParaRPr lang="ru-RU" altLang="ru-RU">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428596" y="1000108"/>
          <a:ext cx="8229600" cy="5375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219" name="Рисунок 4"/>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838950" y="4692650"/>
            <a:ext cx="1785938"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611560" y="908720"/>
          <a:ext cx="8229600" cy="46843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3347672" y="836713"/>
          <a:ext cx="5378450"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267" name="Заголовок 1"/>
          <p:cNvSpPr>
            <a:spLocks noGrp="1"/>
          </p:cNvSpPr>
          <p:nvPr>
            <p:ph sz="half" idx="1"/>
          </p:nvPr>
        </p:nvSpPr>
        <p:spPr>
          <a:xfrm>
            <a:off x="152400" y="3714750"/>
            <a:ext cx="2776538" cy="500063"/>
          </a:xfrm>
        </p:spPr>
        <p:txBody>
          <a:bodyPr/>
          <a:lstStyle/>
          <a:p>
            <a:pPr eaLnBrk="1" hangingPunct="1">
              <a:lnSpc>
                <a:spcPct val="80000"/>
              </a:lnSpc>
            </a:pPr>
            <a:endParaRPr lang="ru-RU" altLang="ru-RU" sz="3000"/>
          </a:p>
          <a:p>
            <a:pPr eaLnBrk="1" hangingPunct="1">
              <a:lnSpc>
                <a:spcPct val="80000"/>
              </a:lnSpc>
            </a:pPr>
            <a:endParaRPr lang="ru-RU" altLang="ru-RU" sz="3000"/>
          </a:p>
        </p:txBody>
      </p:sp>
      <p:pic>
        <p:nvPicPr>
          <p:cNvPr id="10244" name="Picture 2" descr="C:\Documents and Settings\Пользователь\Рабочий стол\портреты\ист.пед\демокрит.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9552" y="657292"/>
            <a:ext cx="2085997" cy="1890434"/>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11269" name="Прямоугольник 7"/>
          <p:cNvSpPr>
            <a:spLocks noChangeArrowheads="1"/>
          </p:cNvSpPr>
          <p:nvPr/>
        </p:nvSpPr>
        <p:spPr bwMode="auto">
          <a:xfrm>
            <a:off x="277813" y="2624138"/>
            <a:ext cx="30797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eaLnBrk="1" hangingPunct="1">
              <a:spcBef>
                <a:spcPct val="0"/>
              </a:spcBef>
              <a:buClrTx/>
              <a:buFontTx/>
              <a:buNone/>
            </a:pPr>
            <a:r>
              <a:rPr lang="kk-KZ" altLang="ru-RU" sz="1600" b="1" i="1">
                <a:latin typeface="Times New Roman" panose="02020603050405020304" pitchFamily="18" charset="0"/>
                <a:cs typeface="Times New Roman" panose="02020603050405020304" pitchFamily="18" charset="0"/>
              </a:rPr>
              <a:t>Демокрит</a:t>
            </a:r>
            <a:r>
              <a:rPr lang="kk-KZ" altLang="ru-RU" sz="1600" i="1">
                <a:latin typeface="Times New Roman" panose="02020603050405020304" pitchFamily="18" charset="0"/>
                <a:cs typeface="Times New Roman" panose="02020603050405020304" pitchFamily="18" charset="0"/>
              </a:rPr>
              <a:t> (б.э.д. 460-370ж.) </a:t>
            </a:r>
            <a:endParaRPr lang="ru-RU" altLang="ru-RU" sz="1600" i="1">
              <a:latin typeface="Times New Roman" panose="02020603050405020304" pitchFamily="18" charset="0"/>
              <a:cs typeface="Times New Roman" panose="02020603050405020304" pitchFamily="18" charset="0"/>
            </a:endParaRPr>
          </a:p>
        </p:txBody>
      </p:sp>
      <p:pic>
        <p:nvPicPr>
          <p:cNvPr id="10246" name="Picture 3" descr="C:\Documents and Settings\Пользователь\Рабочий стол\портреты\ист.пед\сократ.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7093" y="3404565"/>
            <a:ext cx="2123376" cy="2016224"/>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11271" name="Прямоугольник 9"/>
          <p:cNvSpPr>
            <a:spLocks noChangeArrowheads="1"/>
          </p:cNvSpPr>
          <p:nvPr/>
        </p:nvSpPr>
        <p:spPr bwMode="auto">
          <a:xfrm>
            <a:off x="287338" y="5546725"/>
            <a:ext cx="32146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eaLnBrk="1" hangingPunct="1">
              <a:spcBef>
                <a:spcPct val="0"/>
              </a:spcBef>
              <a:buClrTx/>
              <a:buFontTx/>
              <a:buNone/>
            </a:pPr>
            <a:r>
              <a:rPr lang="kk-KZ" altLang="ru-RU" sz="1800" b="1" i="1">
                <a:latin typeface="Times New Roman" panose="02020603050405020304" pitchFamily="18" charset="0"/>
                <a:cs typeface="Times New Roman" panose="02020603050405020304" pitchFamily="18" charset="0"/>
              </a:rPr>
              <a:t>Сократ (б.з.д. 469-399ж.) </a:t>
            </a:r>
            <a:endParaRPr lang="ru-RU" altLang="ru-RU" sz="1800" i="1">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Текст 4"/>
          <p:cNvSpPr>
            <a:spLocks noGrp="1"/>
          </p:cNvSpPr>
          <p:nvPr>
            <p:ph type="body" idx="2"/>
          </p:nvPr>
        </p:nvSpPr>
        <p:spPr>
          <a:xfrm>
            <a:off x="179388" y="3716338"/>
            <a:ext cx="8485187" cy="5883275"/>
          </a:xfrm>
        </p:spPr>
        <p:txBody>
          <a:bodyPr/>
          <a:lstStyle/>
          <a:p>
            <a:pPr marL="7938" eaLnBrk="1" hangingPunct="1"/>
            <a:r>
              <a:rPr lang="kk-KZ" altLang="ru-RU" sz="1600" b="1" i="1"/>
              <a:t>Негізгі қағидалары:</a:t>
            </a:r>
            <a:endParaRPr lang="ru-RU" altLang="ru-RU" sz="1600" b="1"/>
          </a:p>
          <a:p>
            <a:pPr marL="7938" eaLnBrk="1" hangingPunct="1"/>
            <a:r>
              <a:rPr lang="kk-KZ" altLang="ru-RU" sz="1600"/>
              <a:t>«Мемлекет» атты еңбегінде «Математикаға тәрбиеленген, оған жаттыққан балалардың өзі, тіпті олар бұдан ешбір пайда алмаса да, бұрынғыға қарағанда қабылдаушылық қасиеті арта түседі» деп тәрбиешінің түсіндіретін ұғымдарын берік ететін жаттығуға ерекше мән берген;</a:t>
            </a:r>
          </a:p>
          <a:p>
            <a:pPr marL="7938" eaLnBrk="1" hangingPunct="1"/>
            <a:r>
              <a:rPr lang="kk-KZ" altLang="ru-RU" sz="1600"/>
              <a:t>Шәкірт білімді, икемділікті игеруде, оқу дағдыларын дамытуда зор ұқыптылыққа ие болуы қажет. Ол оқуда табысқа табандылық танытуы, үнемі жаттығуы және шыңдала түсуі керек. Қабылдаушылық қана емес, сондай-ақ оқу қызметі дағдыларын да жаттықтыра түсуі қажет. Бала өз ақыл-ойын үнемі жетілдіріп отыруға міндетті;</a:t>
            </a:r>
            <a:endParaRPr lang="ru-RU" altLang="ru-RU" sz="1600"/>
          </a:p>
          <a:p>
            <a:pPr marL="7938" eaLnBrk="1" hangingPunct="1"/>
            <a:r>
              <a:rPr lang="kk-KZ" altLang="ru-RU" sz="1600"/>
              <a:t>Тәрбиені мемлекет ұйымдастыруы қажет, өзінің мақсаты, мазмұны, әдістемесі бойынша үстем таптың мүддесіне толықтай сәйкес болуы қажет.</a:t>
            </a:r>
            <a:endParaRPr lang="ru-RU" altLang="ru-RU" sz="1600"/>
          </a:p>
          <a:p>
            <a:pPr marL="7938" eaLnBrk="1" hangingPunct="1"/>
            <a:endParaRPr lang="ru-RU" altLang="ru-RU"/>
          </a:p>
          <a:p>
            <a:pPr marL="7938" eaLnBrk="1" hangingPunct="1"/>
            <a:endParaRPr lang="ru-RU" altLang="ru-RU"/>
          </a:p>
        </p:txBody>
      </p:sp>
      <p:pic>
        <p:nvPicPr>
          <p:cNvPr id="11267" name="Picture 3" descr="C:\Documents and Settings\Пользователь\Рабочий стол\портреты\ист.пед\платон.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rot="10800000" flipH="1" flipV="1">
            <a:off x="539552" y="742405"/>
            <a:ext cx="2125662" cy="2246064"/>
          </a:xfrm>
          <a:prstGeom prst="ellipse">
            <a:avLst/>
          </a:prstGeom>
          <a:ln w="190500" cap="rnd">
            <a:solidFill>
              <a:srgbClr val="C8C6BD"/>
            </a:solidFill>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12292" name="Прямоугольник 6"/>
          <p:cNvSpPr>
            <a:spLocks noChangeArrowheads="1"/>
          </p:cNvSpPr>
          <p:nvPr/>
        </p:nvSpPr>
        <p:spPr bwMode="auto">
          <a:xfrm>
            <a:off x="212725" y="2997200"/>
            <a:ext cx="30241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eaLnBrk="1" hangingPunct="1">
              <a:spcBef>
                <a:spcPct val="0"/>
              </a:spcBef>
              <a:buClrTx/>
              <a:buFontTx/>
              <a:buNone/>
            </a:pPr>
            <a:r>
              <a:rPr lang="kk-KZ" altLang="ru-RU" sz="1800" b="1" i="1">
                <a:latin typeface="Times New Roman" panose="02020603050405020304" pitchFamily="18" charset="0"/>
                <a:cs typeface="Times New Roman" panose="02020603050405020304" pitchFamily="18" charset="0"/>
              </a:rPr>
              <a:t>Платон (б.э.д. 427-347ж.) </a:t>
            </a:r>
            <a:endParaRPr lang="ru-RU" altLang="ru-RU" sz="1800" b="1" i="1">
              <a:latin typeface="Times New Roman" panose="02020603050405020304" pitchFamily="18" charset="0"/>
              <a:cs typeface="Times New Roman" panose="02020603050405020304" pitchFamily="18" charset="0"/>
            </a:endParaRPr>
          </a:p>
        </p:txBody>
      </p:sp>
      <p:sp>
        <p:nvSpPr>
          <p:cNvPr id="12293" name="Прямоугольник 2"/>
          <p:cNvSpPr>
            <a:spLocks noChangeArrowheads="1"/>
          </p:cNvSpPr>
          <p:nvPr/>
        </p:nvSpPr>
        <p:spPr bwMode="auto">
          <a:xfrm>
            <a:off x="3635375" y="836613"/>
            <a:ext cx="4572000"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ru-RU" altLang="ru-RU" b="1" i="1">
                <a:latin typeface="Times New Roman" panose="02020603050405020304" pitchFamily="18" charset="0"/>
                <a:cs typeface="Times New Roman" panose="02020603050405020304" pitchFamily="18" charset="0"/>
              </a:rPr>
              <a:t>Платон (б.э.д. 427-347ж.) </a:t>
            </a:r>
            <a:r>
              <a:rPr lang="ru-RU" altLang="ru-RU">
                <a:latin typeface="Times New Roman" panose="02020603050405020304" pitchFamily="18" charset="0"/>
                <a:cs typeface="Times New Roman" panose="02020603050405020304" pitchFamily="18" charset="0"/>
              </a:rPr>
              <a:t>– философ-идеалист,                                                     Сократтың оқушысы, Аристотельдің ұстазы. Сабақты Афинаға жақын, өзінің Академа деген меншік жерінде (имение) өткізеді, міне осыдан академия деп аталатын жоғары оқу орнының аталуы шыққан.</a:t>
            </a:r>
          </a:p>
          <a:p>
            <a:pPr eaLnBrk="1" hangingPunct="1"/>
            <a:r>
              <a:rPr lang="ru-RU" altLang="ru-RU">
                <a:latin typeface="Times New Roman" panose="02020603050405020304" pitchFamily="18" charset="0"/>
                <a:cs typeface="Times New Roman" panose="02020603050405020304" pitchFamily="18" charset="0"/>
              </a:rPr>
              <a:t>Педагогикалық көзқарастарын білдірген еңбектері:  «Мемлекет»,  «Заңдар» </a:t>
            </a:r>
          </a:p>
          <a:p>
            <a:pPr eaLnBrk="1" hangingPunct="1"/>
            <a:endParaRPr lang="ru-RU" altLang="ru-RU">
              <a:latin typeface="Times New Roman" panose="02020603050405020304" pitchFamily="18" charset="0"/>
              <a:cs typeface="Times New Roman" panose="02020603050405020304"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487</TotalTime>
  <Words>4725</Words>
  <Application>Microsoft Office PowerPoint</Application>
  <PresentationFormat>Экран (4:3)</PresentationFormat>
  <Paragraphs>321</Paragraphs>
  <Slides>33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33</vt:i4>
      </vt:variant>
    </vt:vector>
  </HeadingPairs>
  <TitlesOfParts>
    <vt:vector size="39" baseType="lpstr">
      <vt:lpstr>Arial</vt:lpstr>
      <vt:lpstr>Georgia</vt:lpstr>
      <vt:lpstr>Times New Roman</vt:lpstr>
      <vt:lpstr>Trebuchet MS</vt:lpstr>
      <vt:lpstr>Wingdings 2</vt:lpstr>
      <vt:lpstr>Городская</vt:lpstr>
      <vt:lpstr>Педагогика ғылымының даму тарихы .Негізін салушылар</vt:lpstr>
      <vt:lpstr>Презентация PowerPoint</vt:lpstr>
      <vt:lpstr>Презентация PowerPoint</vt:lpstr>
      <vt:lpstr>Презентация PowerPoint</vt:lpstr>
      <vt:lpstr>Ежелгі Грециядағы тәрбиенің екі жүйесі: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Қорытынды:</vt:lpstr>
      <vt:lpstr>Пайдаланылған әдебиеттер: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LaMark</dc:creator>
  <cp:lastModifiedBy>Жамиля Махамбетова</cp:lastModifiedBy>
  <cp:revision>70</cp:revision>
  <dcterms:modified xsi:type="dcterms:W3CDTF">2022-06-17T16:43:54Z</dcterms:modified>
</cp:coreProperties>
</file>